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75" r:id="rId3"/>
    <p:sldId id="260" r:id="rId4"/>
    <p:sldId id="286" r:id="rId5"/>
    <p:sldId id="288" r:id="rId6"/>
    <p:sldId id="270" r:id="rId7"/>
    <p:sldId id="271" r:id="rId8"/>
    <p:sldId id="272" r:id="rId9"/>
    <p:sldId id="273" r:id="rId10"/>
    <p:sldId id="287" r:id="rId11"/>
    <p:sldId id="289" r:id="rId12"/>
    <p:sldId id="290" r:id="rId13"/>
  </p:sldIdLst>
  <p:sldSz cx="9144000" cy="6858000" type="screen4x3"/>
  <p:notesSz cx="7010400" cy="9296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EE6E-EE67-4352-9C76-E82A8FA03784}" type="datetimeFigureOut">
              <a:rPr lang="pt-BR" smtClean="0"/>
              <a:t>27/06/2019</a:t>
            </a:fld>
            <a:endParaRPr lang="pt-B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E6C770-328D-4A6E-83AD-31E6C9A47FA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EE6E-EE67-4352-9C76-E82A8FA03784}" type="datetimeFigureOut">
              <a:rPr lang="pt-BR" smtClean="0"/>
              <a:t>27/06/2019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C770-328D-4A6E-83AD-31E6C9A47FA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EE6E-EE67-4352-9C76-E82A8FA03784}" type="datetimeFigureOut">
              <a:rPr lang="pt-BR" smtClean="0"/>
              <a:t>27/06/2019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C770-328D-4A6E-83AD-31E6C9A47FA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EE6E-EE67-4352-9C76-E82A8FA03784}" type="datetimeFigureOut">
              <a:rPr lang="pt-BR" smtClean="0"/>
              <a:t>27/06/2019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C770-328D-4A6E-83AD-31E6C9A47FA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EE6E-EE67-4352-9C76-E82A8FA03784}" type="datetimeFigureOut">
              <a:rPr lang="pt-BR" smtClean="0"/>
              <a:t>27/06/2019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C770-328D-4A6E-83AD-31E6C9A47FA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EE6E-EE67-4352-9C76-E82A8FA03784}" type="datetimeFigureOut">
              <a:rPr lang="pt-BR" smtClean="0"/>
              <a:t>27/06/2019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C770-328D-4A6E-83AD-31E6C9A47FA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EE6E-EE67-4352-9C76-E82A8FA03784}" type="datetimeFigureOut">
              <a:rPr lang="pt-BR" smtClean="0"/>
              <a:t>27/06/2019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C770-328D-4A6E-83AD-31E6C9A47FA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EE6E-EE67-4352-9C76-E82A8FA03784}" type="datetimeFigureOut">
              <a:rPr lang="pt-BR" smtClean="0"/>
              <a:t>27/06/2019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C770-328D-4A6E-83AD-31E6C9A47FA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EE6E-EE67-4352-9C76-E82A8FA03784}" type="datetimeFigureOut">
              <a:rPr lang="pt-BR" smtClean="0"/>
              <a:t>27/06/2019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C770-328D-4A6E-83AD-31E6C9A47FA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EE6E-EE67-4352-9C76-E82A8FA03784}" type="datetimeFigureOut">
              <a:rPr lang="pt-BR" smtClean="0"/>
              <a:t>27/06/2019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C770-328D-4A6E-83AD-31E6C9A47FA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EE6E-EE67-4352-9C76-E82A8FA03784}" type="datetimeFigureOut">
              <a:rPr lang="pt-BR" smtClean="0"/>
              <a:t>27/06/2019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C770-328D-4A6E-83AD-31E6C9A47FA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9B1EE6E-EE67-4352-9C76-E82A8FA03784}" type="datetimeFigureOut">
              <a:rPr lang="pt-BR" smtClean="0"/>
              <a:t>27/06/2019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8E6C770-328D-4A6E-83AD-31E6C9A47FA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90672" y="326064"/>
            <a:ext cx="3816424" cy="1202485"/>
          </a:xfrm>
        </p:spPr>
        <p:txBody>
          <a:bodyPr>
            <a:normAutofit fontScale="90000"/>
          </a:bodyPr>
          <a:lstStyle/>
          <a:p>
            <a:r>
              <a:rPr lang="pt-BR" b="1" i="1" dirty="0" smtClean="0"/>
              <a:t> </a:t>
            </a:r>
            <a:r>
              <a:rPr lang="pt-BR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NÚCLEO                                    DE ESPORTES</a:t>
            </a:r>
            <a:endParaRPr lang="pt-BR" sz="3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60000">
            <a:off x="7748985" y="5631366"/>
            <a:ext cx="1260830" cy="952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logo rugb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625196"/>
            <a:ext cx="936104" cy="1131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 descr="C:\Users\clebersantos\Desktop\Logo_Mao_Solidari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25196"/>
            <a:ext cx="1080120" cy="111617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2"/>
          <p:cNvGrpSpPr>
            <a:grpSpLocks noChangeAspect="1"/>
          </p:cNvGrpSpPr>
          <p:nvPr/>
        </p:nvGrpSpPr>
        <p:grpSpPr bwMode="auto">
          <a:xfrm>
            <a:off x="5931692" y="5625196"/>
            <a:ext cx="1512168" cy="1131341"/>
            <a:chOff x="2829" y="2020"/>
            <a:chExt cx="2196" cy="776"/>
          </a:xfrm>
        </p:grpSpPr>
        <p:sp>
          <p:nvSpPr>
            <p:cNvPr id="12" name="AutoShape 13"/>
            <p:cNvSpPr>
              <a:spLocks noChangeAspect="1" noChangeArrowheads="1"/>
            </p:cNvSpPr>
            <p:nvPr/>
          </p:nvSpPr>
          <p:spPr bwMode="auto">
            <a:xfrm>
              <a:off x="2829" y="2123"/>
              <a:ext cx="1769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13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3635" y="2020"/>
              <a:ext cx="1044" cy="28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sz="3600" kern="10" dirty="0">
                  <a:latin typeface="Georgia"/>
                </a:rPr>
                <a:t>PELEC</a:t>
              </a:r>
            </a:p>
          </p:txBody>
        </p:sp>
        <p:sp>
          <p:nvSpPr>
            <p:cNvPr id="14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3256" y="2351"/>
              <a:ext cx="1769" cy="32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sz="1200" kern="10" dirty="0">
                  <a:latin typeface="Century Gothic"/>
                </a:rPr>
                <a:t>Programa Einstein de Lazer </a:t>
              </a:r>
            </a:p>
            <a:p>
              <a:pPr algn="ctr"/>
              <a:r>
                <a:rPr lang="pt-BR" sz="1200" kern="10" dirty="0">
                  <a:latin typeface="Century Gothic"/>
                </a:rPr>
                <a:t>e Esportes na Comunidade</a:t>
              </a:r>
            </a:p>
          </p:txBody>
        </p:sp>
      </p:grpSp>
      <p:sp>
        <p:nvSpPr>
          <p:cNvPr id="15" name="Retângulo 2"/>
          <p:cNvSpPr>
            <a:spLocks noChangeArrowheads="1"/>
          </p:cNvSpPr>
          <p:nvPr/>
        </p:nvSpPr>
        <p:spPr bwMode="auto">
          <a:xfrm>
            <a:off x="1619672" y="6198961"/>
            <a:ext cx="1299034" cy="52322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sz="2800" b="1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altLang="pt-BR" sz="1200" b="1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TAEKWONDO</a:t>
            </a:r>
            <a:endParaRPr kumimoji="0" lang="pt-BR" altLang="pt-BR" sz="1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clebersantos\Pictures\Xcoach Team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884" y="5914751"/>
            <a:ext cx="1297252" cy="82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lebersantos\Pictures\20170203_09383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6832"/>
            <a:ext cx="4032448" cy="32403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clebersantos\Desktop\FOTOS NÚCLEO DE ESPORTES 2019\Fotos_Jiu_Jitsu\IMG_0019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845" y="1917882"/>
            <a:ext cx="4031894" cy="3239310"/>
          </a:xfrm>
          <a:prstGeom prst="roundRect">
            <a:avLst>
              <a:gd name="adj" fmla="val 20151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9" descr="Lo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6064"/>
            <a:ext cx="2232248" cy="942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m 17" descr="AF Voluntarios Princ RGB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704" y="340030"/>
            <a:ext cx="2404496" cy="942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518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ítulo 10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6696744" cy="4392488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/>
                <a:cs typeface="Arial" pitchFamily="34" charset="0"/>
              </a:rPr>
              <a:t>JIU-JITSU</a:t>
            </a:r>
            <a:endParaRPr lang="pt-B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1700" b="1" dirty="0">
                <a:solidFill>
                  <a:srgbClr val="FF0000"/>
                </a:solidFill>
                <a:latin typeface="Calibri" pitchFamily="34" charset="0"/>
                <a:ea typeface="Calibri"/>
                <a:cs typeface="Calibri" pitchFamily="34" charset="0"/>
              </a:rPr>
              <a:t>Faixa Etária: </a:t>
            </a:r>
            <a:r>
              <a:rPr lang="pt-BR" sz="1700" b="1" dirty="0" smtClean="0">
                <a:latin typeface="Calibri" pitchFamily="34" charset="0"/>
                <a:ea typeface="Calibri"/>
                <a:cs typeface="Calibri" pitchFamily="34" charset="0"/>
              </a:rPr>
              <a:t>10 </a:t>
            </a:r>
            <a:r>
              <a:rPr lang="pt-BR" sz="1700" b="1" dirty="0">
                <a:latin typeface="Calibri" pitchFamily="34" charset="0"/>
                <a:ea typeface="Calibri"/>
                <a:cs typeface="Calibri" pitchFamily="34" charset="0"/>
              </a:rPr>
              <a:t>a </a:t>
            </a:r>
            <a:r>
              <a:rPr lang="pt-BR" sz="1700" b="1" dirty="0" smtClean="0">
                <a:latin typeface="Calibri" pitchFamily="34" charset="0"/>
                <a:ea typeface="Calibri"/>
                <a:cs typeface="Calibri" pitchFamily="34" charset="0"/>
              </a:rPr>
              <a:t>15 anos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1700" b="1" dirty="0" smtClean="0">
                <a:solidFill>
                  <a:srgbClr val="FF0000"/>
                </a:solidFill>
                <a:latin typeface="Calibri" pitchFamily="34" charset="0"/>
                <a:ea typeface="Calibri"/>
                <a:cs typeface="Calibri" pitchFamily="34" charset="0"/>
              </a:rPr>
              <a:t>Conteúdo</a:t>
            </a:r>
            <a:r>
              <a:rPr lang="pt-BR" sz="1700" b="1" dirty="0">
                <a:solidFill>
                  <a:srgbClr val="FF0000"/>
                </a:solidFill>
                <a:latin typeface="Calibri" pitchFamily="34" charset="0"/>
                <a:ea typeface="Calibri"/>
                <a:cs typeface="Calibri" pitchFamily="34" charset="0"/>
              </a:rPr>
              <a:t>: </a:t>
            </a:r>
            <a:r>
              <a:rPr lang="pt-BR" sz="17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O Jiu-Jitsu brasileiro ou, lá fora, o Brazilian Jiu-Jitsu ou BJJ (grafado também como jujitsu ou jujutsu) é uma arte marcial de raiz japonesa que se utiliza essencialmente de golpes de alavancas, torções e pressões para levar um oponente ao chão e dominá-lo. Literalmente, </a:t>
            </a:r>
            <a:r>
              <a:rPr lang="pt-BR" sz="17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jū</a:t>
            </a:r>
            <a:r>
              <a:rPr lang="pt-BR" sz="17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 em japonês significa “suavidade”, “brandura”, e jutsu, “arte”, “técnica”. Daí seu sinônimo literal, “arte suave</a:t>
            </a:r>
            <a:r>
              <a:rPr lang="pt-BR" sz="17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”.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pt-BR" dirty="0">
              <a:solidFill>
                <a:srgbClr val="0070C0"/>
              </a:solidFill>
              <a:latin typeface="Century Gothic" pitchFamily="34" charset="0"/>
              <a:ea typeface="Calibri"/>
              <a:cs typeface="Times New Roman"/>
            </a:endParaRPr>
          </a:p>
          <a:p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1518606" y="1196752"/>
            <a:ext cx="6048672" cy="64807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j-ea"/>
                <a:cs typeface="+mj-cs"/>
              </a:rPr>
              <a:t>Núcleo de Esportes</a:t>
            </a:r>
            <a:endParaRPr lang="pt-BR" sz="3200" dirty="0">
              <a:solidFill>
                <a:schemeClr val="accent3"/>
              </a:solidFill>
            </a:endParaRPr>
          </a:p>
        </p:txBody>
      </p:sp>
      <p:pic>
        <p:nvPicPr>
          <p:cNvPr id="4" name="Picture 109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6064"/>
            <a:ext cx="1872208" cy="790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 descr="AF Voluntarios Princ RGB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6064"/>
            <a:ext cx="2016224" cy="790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352" y="5157192"/>
            <a:ext cx="6647180" cy="1352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233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ítulo 10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6696744" cy="4392488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/>
                <a:cs typeface="Arial" pitchFamily="34" charset="0"/>
              </a:rPr>
              <a:t>Concessão de Uso Espaço da Quadra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/>
              <a:cs typeface="Arial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pt-BR" sz="20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17 times da comunidade utilizam a quadra para práticas esportivas; </a:t>
            </a:r>
            <a:r>
              <a:rPr lang="pt-BR" sz="2000" b="1" dirty="0" smtClean="0">
                <a:solidFill>
                  <a:srgbClr val="FF0000"/>
                </a:solidFill>
                <a:latin typeface="Calibri" pitchFamily="34" charset="0"/>
                <a:ea typeface="Calibri"/>
                <a:cs typeface="Calibri" pitchFamily="34" charset="0"/>
              </a:rPr>
              <a:t>(Segunda a Sexta – 18h as 22h) / Sábados – 8h as 21h) 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pt-BR" sz="20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As turmas do Colégio ALEF utilizam a quadra para as aulas de Educação Física;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000" b="1" dirty="0" smtClean="0">
                <a:solidFill>
                  <a:srgbClr val="FF0000"/>
                </a:solidFill>
                <a:latin typeface="Calibri" pitchFamily="34" charset="0"/>
                <a:ea typeface="Calibri"/>
                <a:cs typeface="Calibri" pitchFamily="34" charset="0"/>
              </a:rPr>
              <a:t>      (Quarta / Quinta / Sexta – 12h as 13h)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pt-BR" dirty="0">
              <a:solidFill>
                <a:srgbClr val="0070C0"/>
              </a:solidFill>
              <a:latin typeface="Century Gothic" pitchFamily="34" charset="0"/>
              <a:ea typeface="Calibri"/>
              <a:cs typeface="Times New Roman"/>
            </a:endParaRPr>
          </a:p>
          <a:p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1518606" y="1196752"/>
            <a:ext cx="6048672" cy="64807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j-ea"/>
                <a:cs typeface="+mj-cs"/>
              </a:rPr>
              <a:t>Núcleo de Esportes</a:t>
            </a:r>
            <a:endParaRPr lang="pt-BR" sz="3200" dirty="0">
              <a:solidFill>
                <a:schemeClr val="accent3"/>
              </a:solidFill>
            </a:endParaRPr>
          </a:p>
        </p:txBody>
      </p:sp>
      <p:pic>
        <p:nvPicPr>
          <p:cNvPr id="4" name="Picture 109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6064"/>
            <a:ext cx="1872208" cy="790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 descr="AF Voluntarios Princ RGB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6064"/>
            <a:ext cx="2016224" cy="790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829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ítulo 10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6696744" cy="439248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pt-BR" sz="2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t-BR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/>
                <a:cs typeface="Arial" pitchFamily="34" charset="0"/>
              </a:rPr>
              <a:t>OBRIGADO !!!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pt-BR" dirty="0">
              <a:solidFill>
                <a:srgbClr val="0070C0"/>
              </a:solidFill>
              <a:latin typeface="Century Gothic" pitchFamily="34" charset="0"/>
              <a:ea typeface="Calibri"/>
              <a:cs typeface="Times New Roman"/>
            </a:endParaRPr>
          </a:p>
          <a:p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1518606" y="1520788"/>
            <a:ext cx="6048672" cy="64807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j-ea"/>
                <a:cs typeface="+mj-cs"/>
              </a:rPr>
              <a:t>Núcleo de Esportes</a:t>
            </a:r>
            <a:endParaRPr lang="pt-BR" sz="3200" dirty="0">
              <a:solidFill>
                <a:schemeClr val="accent3"/>
              </a:solidFill>
            </a:endParaRPr>
          </a:p>
        </p:txBody>
      </p:sp>
      <p:pic>
        <p:nvPicPr>
          <p:cNvPr id="4" name="Picture 109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6064"/>
            <a:ext cx="1872208" cy="790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 descr="AF Voluntarios Princ RGB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6064"/>
            <a:ext cx="2016224" cy="790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696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ítulo 10"/>
          <p:cNvSpPr>
            <a:spLocks noGrp="1"/>
          </p:cNvSpPr>
          <p:nvPr>
            <p:ph type="subTitle" idx="1"/>
          </p:nvPr>
        </p:nvSpPr>
        <p:spPr>
          <a:xfrm>
            <a:off x="1304210" y="1700808"/>
            <a:ext cx="6696744" cy="504056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BR" sz="1600" b="1" dirty="0">
                <a:latin typeface="Calibri" pitchFamily="34" charset="0"/>
                <a:ea typeface="Calibri"/>
                <a:cs typeface="Calibri" pitchFamily="34" charset="0"/>
              </a:rPr>
              <a:t>Buscando um estilo de vida mais saudável no </a:t>
            </a:r>
            <a:r>
              <a:rPr lang="pt-BR" sz="1600" b="1" dirty="0" smtClean="0">
                <a:latin typeface="Calibri" pitchFamily="34" charset="0"/>
                <a:ea typeface="Calibri"/>
                <a:cs typeface="Calibri" pitchFamily="34" charset="0"/>
              </a:rPr>
              <a:t>âmbito </a:t>
            </a:r>
            <a:r>
              <a:rPr lang="pt-BR" sz="1600" b="1" dirty="0">
                <a:latin typeface="Calibri" pitchFamily="34" charset="0"/>
                <a:ea typeface="Calibri"/>
                <a:cs typeface="Calibri" pitchFamily="34" charset="0"/>
              </a:rPr>
              <a:t>da saúde e bem estar, o núcleo de esportes  atua como um </a:t>
            </a:r>
            <a:r>
              <a:rPr lang="pt-BR" sz="1600" b="1" dirty="0" smtClean="0">
                <a:latin typeface="Calibri" pitchFamily="34" charset="0"/>
                <a:ea typeface="Calibri"/>
                <a:cs typeface="Calibri" pitchFamily="34" charset="0"/>
              </a:rPr>
              <a:t> importante instrumento </a:t>
            </a:r>
            <a:r>
              <a:rPr lang="pt-BR" sz="1600" b="1" dirty="0">
                <a:latin typeface="Calibri" pitchFamily="34" charset="0"/>
                <a:ea typeface="Calibri"/>
                <a:cs typeface="Calibri" pitchFamily="34" charset="0"/>
              </a:rPr>
              <a:t>na mobilização dos moradores de Paraisópolis e região, atuando no combate do sedentarismo, no estimulo e desenvolvimento dos aspectos motores, cognitivos e  emocionais, na prevenção e tratamento de doenças, no acolhimento dos casos sociais de violências, </a:t>
            </a:r>
            <a:r>
              <a:rPr lang="pt-BR" sz="1600" b="1" dirty="0" smtClean="0">
                <a:latin typeface="Calibri" pitchFamily="34" charset="0"/>
                <a:ea typeface="Calibri"/>
                <a:cs typeface="Calibri" pitchFamily="34" charset="0"/>
              </a:rPr>
              <a:t>privações </a:t>
            </a:r>
            <a:r>
              <a:rPr lang="pt-BR" sz="1600" b="1" dirty="0">
                <a:latin typeface="Calibri" pitchFamily="34" charset="0"/>
                <a:ea typeface="Calibri"/>
                <a:cs typeface="Calibri" pitchFamily="34" charset="0"/>
              </a:rPr>
              <a:t>de direitos e dificuldades de </a:t>
            </a:r>
            <a:r>
              <a:rPr lang="pt-BR" sz="1600" b="1" dirty="0" smtClean="0">
                <a:latin typeface="Calibri" pitchFamily="34" charset="0"/>
                <a:ea typeface="Calibri"/>
                <a:cs typeface="Calibri" pitchFamily="34" charset="0"/>
              </a:rPr>
              <a:t>subsistências, </a:t>
            </a:r>
            <a:r>
              <a:rPr lang="pt-BR" sz="1600" b="1" dirty="0">
                <a:latin typeface="Calibri" pitchFamily="34" charset="0"/>
                <a:ea typeface="Calibri"/>
                <a:cs typeface="Calibri" pitchFamily="34" charset="0"/>
              </a:rPr>
              <a:t>onde, são encaminhados para o serviço social do PECP. </a:t>
            </a:r>
            <a:r>
              <a:rPr lang="pt-BR" sz="1600" b="1" dirty="0" smtClean="0">
                <a:latin typeface="Calibri" pitchFamily="34" charset="0"/>
                <a:ea typeface="Calibri"/>
                <a:cs typeface="Calibri" pitchFamily="34" charset="0"/>
              </a:rPr>
              <a:t>Em 2019, </a:t>
            </a:r>
            <a:r>
              <a:rPr lang="pt-BR" sz="1600" b="1" dirty="0">
                <a:latin typeface="Calibri" pitchFamily="34" charset="0"/>
                <a:ea typeface="Calibri"/>
                <a:cs typeface="Calibri" pitchFamily="34" charset="0"/>
              </a:rPr>
              <a:t>as atividades oferecidas </a:t>
            </a:r>
            <a:r>
              <a:rPr lang="pt-BR" sz="1600" b="1" dirty="0" smtClean="0">
                <a:latin typeface="Calibri" pitchFamily="34" charset="0"/>
                <a:ea typeface="Calibri"/>
                <a:cs typeface="Calibri" pitchFamily="34" charset="0"/>
              </a:rPr>
              <a:t>são: </a:t>
            </a:r>
            <a:r>
              <a:rPr lang="pt-BR" sz="1600" b="1" dirty="0">
                <a:latin typeface="Calibri" pitchFamily="34" charset="0"/>
                <a:ea typeface="Calibri"/>
                <a:cs typeface="Calibri" pitchFamily="34" charset="0"/>
              </a:rPr>
              <a:t>(PELEC) Programa Einstein de Lazer e Esportes na Comunidade, os prestadores “Abadá Capoeira”, “Instituto Rugby para Todos”,  Fabio Barcellos Taekwondo , “Projeto Escola de Esportes Mão Solidária” e o novo parceiro XCoach Jiu-Jitsu. Estas atividades </a:t>
            </a:r>
            <a:r>
              <a:rPr lang="pt-BR" sz="1600" b="1" dirty="0" smtClean="0">
                <a:latin typeface="Calibri" pitchFamily="34" charset="0"/>
                <a:ea typeface="Calibri"/>
                <a:cs typeface="Calibri" pitchFamily="34" charset="0"/>
              </a:rPr>
              <a:t>atendem </a:t>
            </a:r>
            <a:r>
              <a:rPr lang="pt-BR" sz="1600" b="1" dirty="0">
                <a:latin typeface="Calibri" pitchFamily="34" charset="0"/>
                <a:ea typeface="Calibri"/>
                <a:cs typeface="Calibri" pitchFamily="34" charset="0"/>
              </a:rPr>
              <a:t>a população de Paraisópolis e região buscando a excelência nos atendimentos, através de  um serviço humanizado e de qualidade.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pt-BR" sz="1400" dirty="0">
              <a:solidFill>
                <a:srgbClr val="0070C0"/>
              </a:solidFill>
              <a:latin typeface="Century Gothic" pitchFamily="34" charset="0"/>
              <a:ea typeface="Calibri"/>
              <a:cs typeface="Times New Roman"/>
            </a:endParaRPr>
          </a:p>
          <a:p>
            <a:endParaRPr lang="pt-BR" sz="1400" dirty="0"/>
          </a:p>
        </p:txBody>
      </p:sp>
      <p:sp>
        <p:nvSpPr>
          <p:cNvPr id="5" name="Elipse 4"/>
          <p:cNvSpPr/>
          <p:nvPr/>
        </p:nvSpPr>
        <p:spPr>
          <a:xfrm>
            <a:off x="1476825" y="924863"/>
            <a:ext cx="6048672" cy="68407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j-ea"/>
                <a:cs typeface="+mj-cs"/>
              </a:rPr>
              <a:t>Núcleo de Esportes</a:t>
            </a:r>
            <a:endParaRPr lang="pt-BR" sz="3200" dirty="0">
              <a:solidFill>
                <a:schemeClr val="accent3"/>
              </a:solidFill>
            </a:endParaRPr>
          </a:p>
        </p:txBody>
      </p:sp>
      <p:pic>
        <p:nvPicPr>
          <p:cNvPr id="4" name="Picture 109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872208" cy="790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 descr="AF Voluntarios Princ RGB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842" y="116632"/>
            <a:ext cx="2016224" cy="790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291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/>
          <p:cNvSpPr/>
          <p:nvPr/>
        </p:nvSpPr>
        <p:spPr>
          <a:xfrm>
            <a:off x="1518606" y="980728"/>
            <a:ext cx="6048672" cy="93610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j-ea"/>
                <a:cs typeface="+mj-cs"/>
              </a:rPr>
              <a:t>Núcleo de Esportes</a:t>
            </a:r>
            <a:endParaRPr lang="pt-BR" sz="3200" dirty="0">
              <a:solidFill>
                <a:schemeClr val="accent3"/>
              </a:solidFill>
            </a:endParaRPr>
          </a:p>
        </p:txBody>
      </p:sp>
      <p:sp>
        <p:nvSpPr>
          <p:cNvPr id="9" name="Seta para baixo 8"/>
          <p:cNvSpPr/>
          <p:nvPr/>
        </p:nvSpPr>
        <p:spPr>
          <a:xfrm>
            <a:off x="1691680" y="1988840"/>
            <a:ext cx="360040" cy="7668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Seta para baixo 11"/>
          <p:cNvSpPr/>
          <p:nvPr/>
        </p:nvSpPr>
        <p:spPr>
          <a:xfrm>
            <a:off x="3102009" y="2057934"/>
            <a:ext cx="484632" cy="22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Seta para baixo 13"/>
          <p:cNvSpPr/>
          <p:nvPr/>
        </p:nvSpPr>
        <p:spPr>
          <a:xfrm>
            <a:off x="4860032" y="2057934"/>
            <a:ext cx="484632" cy="17954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Seta para baixo 15"/>
          <p:cNvSpPr/>
          <p:nvPr/>
        </p:nvSpPr>
        <p:spPr>
          <a:xfrm>
            <a:off x="6660232" y="1988840"/>
            <a:ext cx="378245" cy="7668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Subtítulo 10"/>
          <p:cNvSpPr txBox="1">
            <a:spLocks/>
          </p:cNvSpPr>
          <p:nvPr/>
        </p:nvSpPr>
        <p:spPr>
          <a:xfrm>
            <a:off x="971600" y="2924944"/>
            <a:ext cx="1908212" cy="792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pt-BR" sz="1800" b="1" dirty="0" smtClean="0">
                <a:solidFill>
                  <a:srgbClr val="0070C0"/>
                </a:solidFill>
                <a:latin typeface="Calibri" pitchFamily="34" charset="0"/>
                <a:ea typeface="Calibri"/>
                <a:cs typeface="Calibri" pitchFamily="34" charset="0"/>
              </a:rPr>
              <a:t>Eventos Esportivos e lazer.</a:t>
            </a:r>
          </a:p>
          <a:p>
            <a:endParaRPr lang="pt-BR" dirty="0"/>
          </a:p>
        </p:txBody>
      </p:sp>
      <p:sp>
        <p:nvSpPr>
          <p:cNvPr id="20" name="Subtítulo 10"/>
          <p:cNvSpPr txBox="1">
            <a:spLocks/>
          </p:cNvSpPr>
          <p:nvPr/>
        </p:nvSpPr>
        <p:spPr>
          <a:xfrm>
            <a:off x="1691680" y="4653136"/>
            <a:ext cx="2376264" cy="792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pt-BR" sz="1600" b="1" dirty="0" smtClean="0">
                <a:solidFill>
                  <a:srgbClr val="0070C0"/>
                </a:solidFill>
                <a:latin typeface="Calibri" pitchFamily="34" charset="0"/>
                <a:ea typeface="Calibri"/>
                <a:cs typeface="Calibri" pitchFamily="34" charset="0"/>
              </a:rPr>
              <a:t>Grupos de Orientação de Pais</a:t>
            </a:r>
          </a:p>
          <a:p>
            <a:endParaRPr lang="pt-BR" dirty="0"/>
          </a:p>
        </p:txBody>
      </p:sp>
      <p:sp>
        <p:nvSpPr>
          <p:cNvPr id="21" name="Subtítulo 10"/>
          <p:cNvSpPr txBox="1">
            <a:spLocks/>
          </p:cNvSpPr>
          <p:nvPr/>
        </p:nvSpPr>
        <p:spPr>
          <a:xfrm>
            <a:off x="4417864" y="4149080"/>
            <a:ext cx="2098352" cy="792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pt-BR" sz="1600" b="1" dirty="0" smtClean="0">
                <a:solidFill>
                  <a:srgbClr val="0070C0"/>
                </a:solidFill>
                <a:latin typeface="Calibri" pitchFamily="34" charset="0"/>
                <a:ea typeface="Calibri"/>
                <a:cs typeface="Calibri" pitchFamily="34" charset="0"/>
              </a:rPr>
              <a:t>Grupos  Educativos em Atividades Física</a:t>
            </a:r>
          </a:p>
          <a:p>
            <a:endParaRPr lang="pt-BR" dirty="0"/>
          </a:p>
        </p:txBody>
      </p:sp>
      <p:sp>
        <p:nvSpPr>
          <p:cNvPr id="22" name="Subtítulo 10"/>
          <p:cNvSpPr txBox="1">
            <a:spLocks/>
          </p:cNvSpPr>
          <p:nvPr/>
        </p:nvSpPr>
        <p:spPr>
          <a:xfrm>
            <a:off x="6228184" y="2924944"/>
            <a:ext cx="1872208" cy="5760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pt-BR" sz="1600" b="1" dirty="0" smtClean="0">
                <a:solidFill>
                  <a:srgbClr val="0070C0"/>
                </a:solidFill>
                <a:latin typeface="Calibri" pitchFamily="34" charset="0"/>
                <a:ea typeface="Calibri"/>
                <a:cs typeface="Calibri" pitchFamily="34" charset="0"/>
              </a:rPr>
              <a:t>Grupos Esportivos</a:t>
            </a:r>
            <a:endParaRPr lang="pt-BR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1" name="Picture 109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6064"/>
            <a:ext cx="1872208" cy="790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m 12" descr="AF Voluntarios Princ RGB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6064"/>
            <a:ext cx="2016224" cy="790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938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ítulo 10"/>
          <p:cNvSpPr>
            <a:spLocks noGrp="1"/>
          </p:cNvSpPr>
          <p:nvPr>
            <p:ph type="subTitle" idx="1"/>
          </p:nvPr>
        </p:nvSpPr>
        <p:spPr>
          <a:xfrm>
            <a:off x="1285852" y="1785926"/>
            <a:ext cx="6696744" cy="4163354"/>
          </a:xfrm>
        </p:spPr>
        <p:txBody>
          <a:bodyPr tIns="36000" bIns="36000">
            <a:normAutofit fontScale="47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6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/>
                <a:cs typeface="Arial" pitchFamily="34" charset="0"/>
              </a:rPr>
              <a:t>Programa Einstein de Lazer e Esportes na Comunidade (PELEC)</a:t>
            </a:r>
            <a:endParaRPr lang="pt-BR" sz="6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4800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Faixa Etária: </a:t>
            </a:r>
            <a:r>
              <a:rPr lang="pt-BR" sz="4800" b="1" dirty="0">
                <a:latin typeface="Arial"/>
                <a:ea typeface="Calibri"/>
                <a:cs typeface="Times New Roman"/>
              </a:rPr>
              <a:t>4 a </a:t>
            </a:r>
            <a:r>
              <a:rPr lang="pt-BR" sz="4800" b="1" dirty="0" smtClean="0">
                <a:latin typeface="Arial"/>
                <a:ea typeface="Calibri"/>
                <a:cs typeface="Times New Roman"/>
              </a:rPr>
              <a:t>18 </a:t>
            </a:r>
            <a:r>
              <a:rPr lang="pt-BR" sz="4800" b="1" dirty="0">
                <a:latin typeface="Arial"/>
                <a:ea typeface="Calibri"/>
                <a:cs typeface="Times New Roman"/>
              </a:rPr>
              <a:t>anos.</a:t>
            </a:r>
            <a:endParaRPr lang="pt-BR" sz="4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4400" dirty="0">
                <a:solidFill>
                  <a:schemeClr val="bg1">
                    <a:lumMod val="50000"/>
                  </a:schemeClr>
                </a:solidFill>
                <a:latin typeface="Arial"/>
                <a:ea typeface="Calibri"/>
                <a:cs typeface="Times New Roman"/>
              </a:rPr>
              <a:t>É um conjunto de atividades esportivas, sendo elas o futsal, handebol, vôlei, basquete, atletismo, </a:t>
            </a:r>
            <a:r>
              <a:rPr lang="pt-BR" sz="4400" dirty="0" err="1">
                <a:solidFill>
                  <a:schemeClr val="bg1">
                    <a:lumMod val="50000"/>
                  </a:schemeClr>
                </a:solidFill>
                <a:latin typeface="Arial"/>
                <a:ea typeface="Calibri"/>
                <a:cs typeface="Times New Roman"/>
              </a:rPr>
              <a:t>frisbee</a:t>
            </a:r>
            <a:r>
              <a:rPr lang="pt-BR" sz="4400" dirty="0">
                <a:solidFill>
                  <a:schemeClr val="bg1">
                    <a:lumMod val="50000"/>
                  </a:schemeClr>
                </a:solidFill>
                <a:latin typeface="Arial"/>
                <a:ea typeface="Calibri"/>
                <a:cs typeface="Times New Roman"/>
              </a:rPr>
              <a:t>, ginástica, treinamento funcional e esportes radicais. Permeada por atividades recreativas e cooperativas onde o principal objetivo é a saúde e a inclusão social - (faixa etária 4 a 18 anos</a:t>
            </a:r>
            <a:r>
              <a:rPr lang="pt-BR" sz="4400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Calibri"/>
                <a:cs typeface="Times New Roman"/>
              </a:rPr>
              <a:t>).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4400" dirty="0">
              <a:solidFill>
                <a:schemeClr val="bg1">
                  <a:lumMod val="50000"/>
                </a:schemeClr>
              </a:solidFill>
              <a:latin typeface="Arial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4400" dirty="0" smtClean="0">
              <a:solidFill>
                <a:schemeClr val="bg1">
                  <a:lumMod val="50000"/>
                </a:schemeClr>
              </a:solidFill>
              <a:latin typeface="Arial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16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pt-BR" dirty="0">
              <a:solidFill>
                <a:srgbClr val="0070C0"/>
              </a:solidFill>
              <a:latin typeface="Century Gothic" pitchFamily="34" charset="0"/>
              <a:ea typeface="Calibri"/>
              <a:cs typeface="Times New Roman"/>
            </a:endParaRPr>
          </a:p>
          <a:p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1518606" y="1124744"/>
            <a:ext cx="6048672" cy="5040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j-ea"/>
                <a:cs typeface="+mj-cs"/>
              </a:rPr>
              <a:t>Núcleo de Esportes</a:t>
            </a:r>
            <a:endParaRPr lang="pt-BR" sz="3200" dirty="0">
              <a:solidFill>
                <a:schemeClr val="accent3"/>
              </a:solidFill>
            </a:endParaRPr>
          </a:p>
        </p:txBody>
      </p:sp>
      <p:pic>
        <p:nvPicPr>
          <p:cNvPr id="4" name="Picture 109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6064"/>
            <a:ext cx="1872208" cy="790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 descr="AF Voluntarios Princ RGB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6064"/>
            <a:ext cx="2016224" cy="790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510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ítulo 10"/>
          <p:cNvSpPr>
            <a:spLocks noGrp="1"/>
          </p:cNvSpPr>
          <p:nvPr>
            <p:ph type="subTitle" idx="1"/>
          </p:nvPr>
        </p:nvSpPr>
        <p:spPr>
          <a:xfrm>
            <a:off x="1333244" y="1851378"/>
            <a:ext cx="7703252" cy="5006621"/>
          </a:xfrm>
        </p:spPr>
        <p:txBody>
          <a:bodyPr tIns="36000" bIns="36000"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/>
                <a:cs typeface="Arial" pitchFamily="34" charset="0"/>
              </a:rPr>
              <a:t>Programa Einstein de Lazer e Esportes na Comunidade (PELEC)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4400" dirty="0">
              <a:solidFill>
                <a:schemeClr val="bg1">
                  <a:lumMod val="50000"/>
                </a:schemeClr>
              </a:solidFill>
              <a:latin typeface="Arial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4400" dirty="0" smtClean="0">
              <a:solidFill>
                <a:schemeClr val="bg1">
                  <a:lumMod val="50000"/>
                </a:schemeClr>
              </a:solidFill>
              <a:latin typeface="Arial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16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4000" b="1" dirty="0" smtClean="0">
              <a:solidFill>
                <a:srgbClr val="FF0000"/>
              </a:solidFill>
              <a:latin typeface="Arial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4000" b="1" dirty="0">
              <a:solidFill>
                <a:srgbClr val="FF0000"/>
              </a:solidFill>
              <a:latin typeface="Arial"/>
              <a:ea typeface="Calibri"/>
              <a:cs typeface="Times New Roman"/>
            </a:endParaRPr>
          </a:p>
          <a:p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1518606" y="1124744"/>
            <a:ext cx="6048672" cy="5040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j-ea"/>
                <a:cs typeface="+mj-cs"/>
              </a:rPr>
              <a:t>Núcleo de Esportes</a:t>
            </a:r>
            <a:endParaRPr lang="pt-BR" sz="3200" dirty="0">
              <a:solidFill>
                <a:schemeClr val="accent3"/>
              </a:solidFill>
            </a:endParaRPr>
          </a:p>
        </p:txBody>
      </p:sp>
      <p:pic>
        <p:nvPicPr>
          <p:cNvPr id="4" name="Picture 109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6064"/>
            <a:ext cx="1872208" cy="790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 descr="AF Voluntarios Princ RGB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6064"/>
            <a:ext cx="2016224" cy="790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780928"/>
            <a:ext cx="6984776" cy="36320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969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ítulo 10"/>
          <p:cNvSpPr>
            <a:spLocks noGrp="1"/>
          </p:cNvSpPr>
          <p:nvPr>
            <p:ph type="subTitle" idx="1"/>
          </p:nvPr>
        </p:nvSpPr>
        <p:spPr>
          <a:xfrm>
            <a:off x="1259632" y="2204864"/>
            <a:ext cx="6696744" cy="3672408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/>
                <a:cs typeface="Calibri" pitchFamily="34" charset="0"/>
              </a:rPr>
              <a:t>Abadá Capoeira</a:t>
            </a:r>
            <a:endParaRPr lang="pt-B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Calibri"/>
              <a:cs typeface="Calibri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1800" b="1" dirty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Faixa Etária: </a:t>
            </a:r>
            <a:r>
              <a:rPr lang="pt-BR" sz="1800" b="1" dirty="0">
                <a:latin typeface="Arial" pitchFamily="34" charset="0"/>
                <a:ea typeface="Calibri"/>
                <a:cs typeface="Arial" pitchFamily="34" charset="0"/>
              </a:rPr>
              <a:t>4 a </a:t>
            </a:r>
            <a:r>
              <a:rPr lang="pt-BR" sz="1800" b="1" dirty="0" smtClean="0">
                <a:latin typeface="Arial" pitchFamily="34" charset="0"/>
                <a:ea typeface="Calibri"/>
                <a:cs typeface="Arial" pitchFamily="34" charset="0"/>
              </a:rPr>
              <a:t>18 anos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1800" b="1" dirty="0" smtClean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Conteúdo</a:t>
            </a:r>
            <a:r>
              <a:rPr lang="pt-BR" sz="1800" b="1" dirty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: </a:t>
            </a:r>
            <a:r>
              <a:rPr lang="pt-BR" sz="1800" dirty="0">
                <a:latin typeface="Arial"/>
                <a:ea typeface="Calibri"/>
              </a:rPr>
              <a:t>A Capoeira surgiu no Brasil no século XVI, criada pelos negros que aqui viviam como escravos. Na ânsia de liberdade os negros criaram a capoeira, luta que supria a falta de força, compensando a má alimentação, numa demonstração de destreza e agilidade corporal. A capoeira mistura a arte marcial, o esporte, a cultura popular e </a:t>
            </a:r>
            <a:r>
              <a:rPr lang="pt-BR" sz="1800" dirty="0" smtClean="0">
                <a:latin typeface="Arial"/>
                <a:ea typeface="Calibri"/>
              </a:rPr>
              <a:t>a música. </a:t>
            </a:r>
            <a:endParaRPr lang="pt-BR" dirty="0" smtClean="0">
              <a:solidFill>
                <a:srgbClr val="0070C0"/>
              </a:solidFill>
              <a:latin typeface="Century Gothic" pitchFamily="34" charset="0"/>
              <a:ea typeface="Calibri"/>
              <a:cs typeface="Times New Roman"/>
            </a:endParaRPr>
          </a:p>
          <a:p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1553669" y="1268760"/>
            <a:ext cx="6048672" cy="64807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j-ea"/>
                <a:cs typeface="+mj-cs"/>
              </a:rPr>
              <a:t>Núcleo de Esportes</a:t>
            </a:r>
            <a:endParaRPr lang="pt-BR" sz="3200" dirty="0">
              <a:solidFill>
                <a:schemeClr val="accent3"/>
              </a:solidFill>
            </a:endParaRPr>
          </a:p>
        </p:txBody>
      </p:sp>
      <p:pic>
        <p:nvPicPr>
          <p:cNvPr id="4" name="Picture 109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6064"/>
            <a:ext cx="1872208" cy="790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 descr="AF Voluntarios Princ RGB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6064"/>
            <a:ext cx="2016224" cy="790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659" y="5445224"/>
            <a:ext cx="6648450" cy="1200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350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ítulo 10"/>
          <p:cNvSpPr>
            <a:spLocks noGrp="1"/>
          </p:cNvSpPr>
          <p:nvPr>
            <p:ph type="subTitle" idx="1"/>
          </p:nvPr>
        </p:nvSpPr>
        <p:spPr>
          <a:xfrm>
            <a:off x="1259632" y="2204864"/>
            <a:ext cx="7272808" cy="4104456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/>
                <a:cs typeface="Arial" pitchFamily="34" charset="0"/>
              </a:rPr>
              <a:t>Rugby para Todos</a:t>
            </a:r>
            <a:endParaRPr lang="pt-B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1800" b="1" dirty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Faixa Etária: </a:t>
            </a:r>
            <a:r>
              <a:rPr lang="pt-BR" sz="1800" b="1" dirty="0">
                <a:latin typeface="Arial" pitchFamily="34" charset="0"/>
                <a:ea typeface="Calibri"/>
                <a:cs typeface="Arial" pitchFamily="34" charset="0"/>
              </a:rPr>
              <a:t>7 a 19 anos de idade.</a:t>
            </a:r>
            <a:endParaRPr lang="pt-BR" sz="18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1800" b="1" dirty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Conteúdo: </a:t>
            </a:r>
            <a:r>
              <a:rPr lang="pt-BR" sz="1600" b="1" dirty="0">
                <a:latin typeface="Arial" pitchFamily="34" charset="0"/>
                <a:ea typeface="Calibri"/>
                <a:cs typeface="Arial" pitchFamily="34" charset="0"/>
              </a:rPr>
              <a:t>Esporte de origem inglesa praticado com as mãos e pés, que exige bastante vigor físico e estimula o espírito em equipe. No </a:t>
            </a:r>
            <a:r>
              <a:rPr lang="pt-BR" sz="1600" b="1" dirty="0" smtClean="0">
                <a:latin typeface="Arial" pitchFamily="34" charset="0"/>
                <a:ea typeface="Calibri"/>
                <a:cs typeface="Arial" pitchFamily="34" charset="0"/>
              </a:rPr>
              <a:t>PECP </a:t>
            </a:r>
            <a:r>
              <a:rPr lang="pt-BR" sz="1600" b="1" dirty="0">
                <a:latin typeface="Arial" pitchFamily="34" charset="0"/>
                <a:ea typeface="Calibri"/>
                <a:cs typeface="Arial" pitchFamily="34" charset="0"/>
              </a:rPr>
              <a:t>a pratica é pautada nos 4 pilares da UNESCO (aprender a aprender, aprender a conviver, aprender a fazer, aprender a ser).</a:t>
            </a:r>
            <a:endParaRPr lang="pt-BR" sz="16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pt-BR" dirty="0">
              <a:solidFill>
                <a:srgbClr val="0070C0"/>
              </a:solidFill>
              <a:latin typeface="Century Gothic" pitchFamily="34" charset="0"/>
              <a:ea typeface="Calibri"/>
              <a:cs typeface="Times New Roman"/>
            </a:endParaRPr>
          </a:p>
          <a:p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1518606" y="1268760"/>
            <a:ext cx="6048672" cy="61206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j-ea"/>
                <a:cs typeface="+mj-cs"/>
              </a:rPr>
              <a:t>Núcleo de Esportes</a:t>
            </a:r>
            <a:endParaRPr lang="pt-BR" sz="3200" dirty="0">
              <a:solidFill>
                <a:schemeClr val="accent3"/>
              </a:solidFill>
            </a:endParaRPr>
          </a:p>
        </p:txBody>
      </p:sp>
      <p:pic>
        <p:nvPicPr>
          <p:cNvPr id="4" name="Picture 109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6064"/>
            <a:ext cx="1872208" cy="790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 descr="AF Voluntarios Princ RGB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6064"/>
            <a:ext cx="2016224" cy="790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653136"/>
            <a:ext cx="6619875" cy="1971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915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ítulo 10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7272808" cy="4176464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/>
                <a:cs typeface="Arial" pitchFamily="34" charset="0"/>
              </a:rPr>
              <a:t>Taekwondo</a:t>
            </a:r>
            <a:endParaRPr lang="pt-B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1500" b="1" dirty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Faixa Etária: </a:t>
            </a:r>
            <a:r>
              <a:rPr lang="pt-BR" sz="1500" b="1" dirty="0">
                <a:latin typeface="Arial" pitchFamily="34" charset="0"/>
                <a:ea typeface="Calibri"/>
                <a:cs typeface="Arial" pitchFamily="34" charset="0"/>
              </a:rPr>
              <a:t>A partir de 7 anos sem limite máximo de idade.</a:t>
            </a:r>
            <a:endParaRPr lang="pt-BR" sz="15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 eaLnBrk="0" fontAlgn="base" hangingPunct="0">
              <a:lnSpc>
                <a:spcPct val="115000"/>
              </a:lnSpc>
              <a:spcAft>
                <a:spcPts val="1000"/>
              </a:spcAft>
            </a:pPr>
            <a:r>
              <a:rPr lang="pt-BR" sz="1500" b="1" dirty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Conteúdo: </a:t>
            </a:r>
            <a:r>
              <a:rPr lang="pt-BR" sz="1500" b="1" dirty="0">
                <a:latin typeface="Arial" pitchFamily="34" charset="0"/>
                <a:ea typeface="Times New Roman"/>
                <a:cs typeface="Arial" pitchFamily="34" charset="0"/>
              </a:rPr>
              <a:t>Luta de origem coreana que ensina defesa pessoal, disciplina, respeito e cordialidade, fazendo dos nossos alunos pessoas melhores, com responsabilidade e direcionamento para a vida. Além de fazer muito bem a saúde física, social e psicológica.</a:t>
            </a:r>
            <a:endParaRPr lang="pt-BR" sz="15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pt-BR" dirty="0">
              <a:solidFill>
                <a:srgbClr val="0070C0"/>
              </a:solidFill>
              <a:latin typeface="Century Gothic" pitchFamily="34" charset="0"/>
              <a:ea typeface="Calibri"/>
              <a:cs typeface="Times New Roman"/>
            </a:endParaRPr>
          </a:p>
          <a:p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1518606" y="1268760"/>
            <a:ext cx="6048672" cy="64807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j-ea"/>
                <a:cs typeface="+mj-cs"/>
              </a:rPr>
              <a:t>Núcleo de Esportes</a:t>
            </a:r>
            <a:endParaRPr lang="pt-BR" sz="3200" dirty="0">
              <a:solidFill>
                <a:schemeClr val="accent3"/>
              </a:solidFill>
            </a:endParaRPr>
          </a:p>
        </p:txBody>
      </p:sp>
      <p:pic>
        <p:nvPicPr>
          <p:cNvPr id="4" name="Picture 109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6064"/>
            <a:ext cx="1872208" cy="790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 descr="AF Voluntarios Princ RGB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6064"/>
            <a:ext cx="2016224" cy="790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307" y="5013176"/>
            <a:ext cx="6586220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ítulo 10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6696744" cy="4392488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/>
                <a:cs typeface="Arial" pitchFamily="34" charset="0"/>
              </a:rPr>
              <a:t>Handebol</a:t>
            </a:r>
            <a:endParaRPr lang="pt-B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1700" b="1" dirty="0">
                <a:solidFill>
                  <a:srgbClr val="FF0000"/>
                </a:solidFill>
                <a:latin typeface="Calibri" pitchFamily="34" charset="0"/>
                <a:ea typeface="Calibri"/>
                <a:cs typeface="Calibri" pitchFamily="34" charset="0"/>
              </a:rPr>
              <a:t>Faixa Etária: </a:t>
            </a:r>
            <a:r>
              <a:rPr lang="pt-BR" sz="1700" b="1" dirty="0">
                <a:latin typeface="Calibri" pitchFamily="34" charset="0"/>
                <a:ea typeface="Calibri"/>
                <a:cs typeface="Calibri" pitchFamily="34" charset="0"/>
              </a:rPr>
              <a:t>7 a </a:t>
            </a:r>
            <a:r>
              <a:rPr lang="pt-BR" sz="1700" b="1" dirty="0" smtClean="0">
                <a:latin typeface="Calibri" pitchFamily="34" charset="0"/>
                <a:ea typeface="Calibri"/>
                <a:cs typeface="Calibri" pitchFamily="34" charset="0"/>
              </a:rPr>
              <a:t>15 anos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1700" b="1" dirty="0" smtClean="0">
                <a:solidFill>
                  <a:srgbClr val="FF0000"/>
                </a:solidFill>
                <a:latin typeface="Calibri" pitchFamily="34" charset="0"/>
                <a:ea typeface="Calibri"/>
                <a:cs typeface="Calibri" pitchFamily="34" charset="0"/>
              </a:rPr>
              <a:t>Conteúdo</a:t>
            </a:r>
            <a:r>
              <a:rPr lang="pt-BR" sz="1700" b="1" dirty="0">
                <a:solidFill>
                  <a:srgbClr val="FF0000"/>
                </a:solidFill>
                <a:latin typeface="Calibri" pitchFamily="34" charset="0"/>
                <a:ea typeface="Calibri"/>
                <a:cs typeface="Calibri" pitchFamily="34" charset="0"/>
              </a:rPr>
              <a:t>: </a:t>
            </a:r>
            <a:r>
              <a:rPr lang="pt-BR" sz="1700" b="1" dirty="0">
                <a:latin typeface="Calibri" pitchFamily="34" charset="0"/>
                <a:ea typeface="Calibri"/>
                <a:cs typeface="Calibri" pitchFamily="34" charset="0"/>
              </a:rPr>
              <a:t>Esporte coletivo, praticado com as mãos. Esta atividade estimula o espírito em equipe e o condicionamento físico dos seus praticantes. No Pecp tem como objetivo inicial, </a:t>
            </a:r>
            <a:r>
              <a:rPr lang="pt-BR" sz="1700" b="1" dirty="0" smtClean="0">
                <a:latin typeface="Calibri" pitchFamily="34" charset="0"/>
                <a:ea typeface="Calibri"/>
                <a:cs typeface="Calibri" pitchFamily="34" charset="0"/>
              </a:rPr>
              <a:t>estimular a pratica esportiva e tratar </a:t>
            </a:r>
            <a:r>
              <a:rPr lang="pt-BR" sz="1700" b="1" dirty="0">
                <a:latin typeface="Calibri" pitchFamily="34" charset="0"/>
                <a:ea typeface="Calibri"/>
                <a:cs typeface="Calibri" pitchFamily="34" charset="0"/>
              </a:rPr>
              <a:t>a saúde das </a:t>
            </a:r>
            <a:r>
              <a:rPr lang="pt-BR" sz="1700" b="1" dirty="0" smtClean="0">
                <a:latin typeface="Calibri" pitchFamily="34" charset="0"/>
                <a:ea typeface="Calibri"/>
                <a:cs typeface="Calibri" pitchFamily="34" charset="0"/>
              </a:rPr>
              <a:t>crianças.</a:t>
            </a:r>
            <a:endParaRPr lang="pt-BR" sz="1700" dirty="0">
              <a:latin typeface="Calibri" pitchFamily="34" charset="0"/>
              <a:ea typeface="Calibri"/>
              <a:cs typeface="Calibri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pt-BR" dirty="0">
              <a:solidFill>
                <a:srgbClr val="0070C0"/>
              </a:solidFill>
              <a:latin typeface="Century Gothic" pitchFamily="34" charset="0"/>
              <a:ea typeface="Calibri"/>
              <a:cs typeface="Times New Roman"/>
            </a:endParaRPr>
          </a:p>
          <a:p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1518606" y="1196752"/>
            <a:ext cx="6048672" cy="64807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j-ea"/>
                <a:cs typeface="+mj-cs"/>
              </a:rPr>
              <a:t>Núcleo de Esportes</a:t>
            </a:r>
            <a:endParaRPr lang="pt-BR" sz="3200" dirty="0">
              <a:solidFill>
                <a:schemeClr val="accent3"/>
              </a:solidFill>
            </a:endParaRPr>
          </a:p>
        </p:txBody>
      </p:sp>
      <p:pic>
        <p:nvPicPr>
          <p:cNvPr id="4" name="Picture 109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6064"/>
            <a:ext cx="1872208" cy="790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 descr="AF Voluntarios Princ RGB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6064"/>
            <a:ext cx="2016224" cy="790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373216"/>
            <a:ext cx="6624955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682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3070</TotalTime>
  <Words>716</Words>
  <Application>Microsoft Office PowerPoint</Application>
  <PresentationFormat>Apresentação na tela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Executivo</vt:lpstr>
      <vt:lpstr> NÚCLEO                                    DE ESPORTES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Hopistal Albert Einstein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Núcleo de Esportes</dc:title>
  <dc:creator>clebersantos</dc:creator>
  <cp:lastModifiedBy>Cleber Aparecido dos Santos</cp:lastModifiedBy>
  <cp:revision>122</cp:revision>
  <cp:lastPrinted>2018-07-23T18:25:38Z</cp:lastPrinted>
  <dcterms:created xsi:type="dcterms:W3CDTF">2016-07-19T17:39:41Z</dcterms:created>
  <dcterms:modified xsi:type="dcterms:W3CDTF">2019-06-27T10:56:21Z</dcterms:modified>
</cp:coreProperties>
</file>