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DejaVu Sans Bold" charset="1" panose="020B0803030604020204"/>
      <p:regular r:id="rId29"/>
    </p:embeddedFont>
    <p:embeddedFont>
      <p:font typeface="DejaVu Sans Light" charset="1" panose="020B060303080402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notesMasters/notesMaster1.xml" Type="http://schemas.openxmlformats.org/officeDocument/2006/relationships/notesMaster"/><Relationship Id="rId27" Target="theme/theme2.xml" Type="http://schemas.openxmlformats.org/officeDocument/2006/relationships/theme"/><Relationship Id="rId28" Target="notesSlides/notesSlide1.xml" Type="http://schemas.openxmlformats.org/officeDocument/2006/relationships/notes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Slides/notesSlide2.xml" Type="http://schemas.openxmlformats.org/officeDocument/2006/relationships/notesSlide"/><Relationship Id="rId32" Target="notesSlides/notesSlide3.xml" Type="http://schemas.openxmlformats.org/officeDocument/2006/relationships/notesSlide"/><Relationship Id="rId33" Target="notesSlides/notesSlide4.xml" Type="http://schemas.openxmlformats.org/officeDocument/2006/relationships/notesSlide"/><Relationship Id="rId34" Target="notesSlides/notesSlide5.xml" Type="http://schemas.openxmlformats.org/officeDocument/2006/relationships/notesSlide"/><Relationship Id="rId35" Target="notesSlides/notesSlide6.xml" Type="http://schemas.openxmlformats.org/officeDocument/2006/relationships/notesSlide"/><Relationship Id="rId36" Target="notesSlides/notesSlide7.xml" Type="http://schemas.openxmlformats.org/officeDocument/2006/relationships/notesSlide"/><Relationship Id="rId37" Target="notesSlides/notesSlide8.xml" Type="http://schemas.openxmlformats.org/officeDocument/2006/relationships/notesSlide"/><Relationship Id="rId38" Target="notesSlides/notesSlide9.xml" Type="http://schemas.openxmlformats.org/officeDocument/2006/relationships/notesSlide"/><Relationship Id="rId39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1.xml" Type="http://schemas.openxmlformats.org/officeDocument/2006/relationships/notesSlide"/><Relationship Id="rId41" Target="notesSlides/notesSlide12.xml" Type="http://schemas.openxmlformats.org/officeDocument/2006/relationships/notesSlide"/><Relationship Id="rId42" Target="notesSlides/notesSlide13.xml" Type="http://schemas.openxmlformats.org/officeDocument/2006/relationships/notesSlide"/><Relationship Id="rId43" Target="notesSlides/notesSlide14.xml" Type="http://schemas.openxmlformats.org/officeDocument/2006/relationships/notesSlide"/><Relationship Id="rId44" Target="notesSlides/notesSlide15.xml" Type="http://schemas.openxmlformats.org/officeDocument/2006/relationships/notesSlide"/><Relationship Id="rId45" Target="notesSlides/notesSlide16.xml" Type="http://schemas.openxmlformats.org/officeDocument/2006/relationships/notesSlide"/><Relationship Id="rId46" Target="notesSlides/notesSlide17.xml" Type="http://schemas.openxmlformats.org/officeDocument/2006/relationships/notesSlide"/><Relationship Id="rId47" Target="notesSlides/notesSlide18.xml" Type="http://schemas.openxmlformats.org/officeDocument/2006/relationships/notesSlide"/><Relationship Id="rId48" Target="notesSlides/notesSlide19.xml" Type="http://schemas.openxmlformats.org/officeDocument/2006/relationships/notesSlide"/><Relationship Id="rId49" Target="notesSlides/notesSlide20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2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.jpe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2.jpe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2.jpe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2.jpe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2.jpe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2.jpe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2.jpe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2.jpeg" Type="http://schemas.openxmlformats.org/officeDocument/2006/relationships/image"/><Relationship Id="rId4" Target="../media/image26.jpeg" Type="http://schemas.openxmlformats.org/officeDocument/2006/relationships/image"/><Relationship Id="rId5" Target="../media/image27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2.jpeg" Type="http://schemas.openxmlformats.org/officeDocument/2006/relationships/image"/><Relationship Id="rId4" Target="../media/image28.jpeg" Type="http://schemas.openxmlformats.org/officeDocument/2006/relationships/image"/><Relationship Id="rId5" Target="../media/image29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2.jpeg" Type="http://schemas.openxmlformats.org/officeDocument/2006/relationships/image"/><Relationship Id="rId4" Target="../media/image30.jpeg" Type="http://schemas.openxmlformats.org/officeDocument/2006/relationships/image"/><Relationship Id="rId5" Target="../media/image31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2.jpeg" Type="http://schemas.openxmlformats.org/officeDocument/2006/relationships/image"/><Relationship Id="rId4" Target="../media/image3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2.jpe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2.jpeg" Type="http://schemas.openxmlformats.org/officeDocument/2006/relationships/image"/><Relationship Id="rId4" Target="../media/image3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11" Target="../media/image43.svg" Type="http://schemas.openxmlformats.org/officeDocument/2006/relationships/image"/><Relationship Id="rId12" Target="../media/image44.png" Type="http://schemas.openxmlformats.org/officeDocument/2006/relationships/image"/><Relationship Id="rId13" Target="../media/image45.svg" Type="http://schemas.openxmlformats.org/officeDocument/2006/relationships/image"/><Relationship Id="rId2" Target="../notesSlides/notesSlide19.xml" Type="http://schemas.openxmlformats.org/officeDocument/2006/relationships/notesSlide"/><Relationship Id="rId3" Target="../media/image2.jpe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3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429500" y="0"/>
            <a:ext cx="10858500" cy="10287000"/>
            <a:chOff x="0" y="0"/>
            <a:chExt cx="14478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78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478000">
                  <a:moveTo>
                    <a:pt x="0" y="0"/>
                  </a:moveTo>
                  <a:lnTo>
                    <a:pt x="14478000" y="0"/>
                  </a:lnTo>
                  <a:lnTo>
                    <a:pt x="14478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211" t="0" r="-34211" b="-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8858250" cy="10287000"/>
            <a:chOff x="0" y="0"/>
            <a:chExt cx="11811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811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1811000">
                  <a:moveTo>
                    <a:pt x="0" y="0"/>
                  </a:moveTo>
                  <a:lnTo>
                    <a:pt x="11811000" y="0"/>
                  </a:lnTo>
                  <a:lnTo>
                    <a:pt x="11811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6352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14400" y="1000125"/>
            <a:ext cx="1371600" cy="114300"/>
            <a:chOff x="0" y="0"/>
            <a:chExt cx="1828800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0" cy="152400"/>
            </a:xfrm>
            <a:custGeom>
              <a:avLst/>
              <a:gdLst/>
              <a:ahLst/>
              <a:cxnLst/>
              <a:rect r="r" b="b" t="t" l="l"/>
              <a:pathLst>
                <a:path h="152400" w="18288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752600" y="0"/>
                  </a:lnTo>
                  <a:cubicBezTo>
                    <a:pt x="1794637" y="0"/>
                    <a:pt x="1828800" y="34163"/>
                    <a:pt x="1828800" y="76200"/>
                  </a:cubicBezTo>
                  <a:cubicBezTo>
                    <a:pt x="1828800" y="118237"/>
                    <a:pt x="1794637" y="152400"/>
                    <a:pt x="1752600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14400" y="1743075"/>
            <a:ext cx="7286625" cy="785812"/>
            <a:chOff x="0" y="0"/>
            <a:chExt cx="9715500" cy="104775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715500" cy="1047750"/>
            </a:xfrm>
            <a:custGeom>
              <a:avLst/>
              <a:gdLst/>
              <a:ahLst/>
              <a:cxnLst/>
              <a:rect r="r" b="b" t="t" l="l"/>
              <a:pathLst>
                <a:path h="1047750" w="9715500">
                  <a:moveTo>
                    <a:pt x="0" y="0"/>
                  </a:moveTo>
                  <a:lnTo>
                    <a:pt x="9715500" y="0"/>
                  </a:lnTo>
                  <a:lnTo>
                    <a:pt x="9715500" y="1047750"/>
                  </a:lnTo>
                  <a:lnTo>
                    <a:pt x="0" y="104775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30679" r="0" b="-130679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9715500" cy="10572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65"/>
                </a:lnSpc>
              </a:pPr>
              <a:r>
                <a:rPr lang="en-US" sz="2137" b="true">
                  <a:solidFill>
                    <a:srgbClr val="B8D93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SERVIÇOS PRESTADOS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14400" y="2428875"/>
            <a:ext cx="7286625" cy="2571750"/>
            <a:chOff x="0" y="0"/>
            <a:chExt cx="9715500" cy="3429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715500" cy="3429000"/>
            </a:xfrm>
            <a:custGeom>
              <a:avLst/>
              <a:gdLst/>
              <a:ahLst/>
              <a:cxnLst/>
              <a:rect r="r" b="b" t="t" l="l"/>
              <a:pathLst>
                <a:path h="3429000" w="9715500">
                  <a:moveTo>
                    <a:pt x="0" y="0"/>
                  </a:moveTo>
                  <a:lnTo>
                    <a:pt x="9715500" y="0"/>
                  </a:lnTo>
                  <a:lnTo>
                    <a:pt x="9715500" y="3429000"/>
                  </a:lnTo>
                  <a:lnTo>
                    <a:pt x="0" y="3429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5207" r="0" b="-5207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9715500" cy="3438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614"/>
                </a:lnSpc>
              </a:pPr>
              <a:r>
                <a:rPr lang="en-US" sz="55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Regional</a:t>
              </a:r>
            </a:p>
            <a:p>
              <a:pPr algn="l">
                <a:lnSpc>
                  <a:spcPts val="6614"/>
                </a:lnSpc>
              </a:pPr>
              <a:r>
                <a:rPr lang="en-US" sz="55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Campo Limpo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14400" y="5457825"/>
            <a:ext cx="6429375" cy="1000125"/>
            <a:chOff x="0" y="0"/>
            <a:chExt cx="8572500" cy="13335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5725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8572500">
                  <a:moveTo>
                    <a:pt x="0" y="0"/>
                  </a:moveTo>
                  <a:lnTo>
                    <a:pt x="8572500" y="0"/>
                  </a:lnTo>
                  <a:lnTo>
                    <a:pt x="8572500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75260" r="0" b="-7526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8572500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>
                  <a:solidFill>
                    <a:srgbClr val="D8E8DF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Prestação de contas e resultados da limpeza urbana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4400" y="7143750"/>
            <a:ext cx="2428875" cy="628650"/>
            <a:chOff x="0" y="0"/>
            <a:chExt cx="3238500" cy="838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238500" cy="838200"/>
            </a:xfrm>
            <a:custGeom>
              <a:avLst/>
              <a:gdLst/>
              <a:ahLst/>
              <a:cxnLst/>
              <a:rect r="r" b="b" t="t" l="l"/>
              <a:pathLst>
                <a:path h="838200" w="3238500">
                  <a:moveTo>
                    <a:pt x="0" y="419100"/>
                  </a:moveTo>
                  <a:cubicBezTo>
                    <a:pt x="0" y="187579"/>
                    <a:pt x="187579" y="0"/>
                    <a:pt x="419100" y="0"/>
                  </a:cubicBezTo>
                  <a:lnTo>
                    <a:pt x="2819400" y="0"/>
                  </a:lnTo>
                  <a:cubicBezTo>
                    <a:pt x="3050921" y="0"/>
                    <a:pt x="3238500" y="187579"/>
                    <a:pt x="3238500" y="419100"/>
                  </a:cubicBezTo>
                  <a:cubicBezTo>
                    <a:pt x="3238500" y="650621"/>
                    <a:pt x="3050921" y="838200"/>
                    <a:pt x="2819400" y="838200"/>
                  </a:cubicBezTo>
                  <a:lnTo>
                    <a:pt x="419100" y="838200"/>
                  </a:lnTo>
                  <a:cubicBezTo>
                    <a:pt x="187579" y="838200"/>
                    <a:pt x="0" y="650621"/>
                    <a:pt x="0" y="41910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14400" y="7143750"/>
            <a:ext cx="2428875" cy="628650"/>
            <a:chOff x="0" y="0"/>
            <a:chExt cx="3238500" cy="838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238500" cy="838200"/>
            </a:xfrm>
            <a:custGeom>
              <a:avLst/>
              <a:gdLst/>
              <a:ahLst/>
              <a:cxnLst/>
              <a:rect r="r" b="b" t="t" l="l"/>
              <a:pathLst>
                <a:path h="838200" w="3238500">
                  <a:moveTo>
                    <a:pt x="0" y="0"/>
                  </a:moveTo>
                  <a:lnTo>
                    <a:pt x="3238500" y="0"/>
                  </a:lnTo>
                  <a:lnTo>
                    <a:pt x="323850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283" r="0" b="-25283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3238500" cy="857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25"/>
                </a:lnSpc>
              </a:pPr>
              <a:r>
                <a:rPr lang="en-US" sz="168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SETEMBRO 2026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14400" y="9258300"/>
            <a:ext cx="5000625" cy="342900"/>
            <a:chOff x="0" y="0"/>
            <a:chExt cx="6667500" cy="457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667500" cy="457200"/>
            </a:xfrm>
            <a:custGeom>
              <a:avLst/>
              <a:gdLst/>
              <a:ahLst/>
              <a:cxnLst/>
              <a:rect r="r" b="b" t="t" l="l"/>
              <a:pathLst>
                <a:path h="457200" w="6667500">
                  <a:moveTo>
                    <a:pt x="0" y="0"/>
                  </a:moveTo>
                  <a:lnTo>
                    <a:pt x="6667500" y="0"/>
                  </a:lnTo>
                  <a:lnTo>
                    <a:pt x="666750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34156" r="0" b="-234156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6667500" cy="466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 b="true">
                  <a:solidFill>
                    <a:srgbClr val="B9CDC2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CONSTROESTE • SÃO PAULO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Contexto e objetivo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Uma visão direta da atuação da Constroeste e dos resultados apresentados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001250" y="657225"/>
            <a:ext cx="7372350" cy="8715375"/>
            <a:chOff x="0" y="0"/>
            <a:chExt cx="9829800" cy="11620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829800" cy="11620500"/>
            </a:xfrm>
            <a:custGeom>
              <a:avLst/>
              <a:gdLst/>
              <a:ahLst/>
              <a:cxnLst/>
              <a:rect r="r" b="b" t="t" l="l"/>
              <a:pathLst>
                <a:path h="11620500" w="9829800">
                  <a:moveTo>
                    <a:pt x="0" y="0"/>
                  </a:moveTo>
                  <a:lnTo>
                    <a:pt x="9829800" y="0"/>
                  </a:lnTo>
                  <a:lnTo>
                    <a:pt x="9829800" y="11620500"/>
                  </a:lnTo>
                  <a:lnTo>
                    <a:pt x="0" y="1162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5" t="0" r="-34135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42975" y="2871788"/>
            <a:ext cx="400050" cy="400050"/>
            <a:chOff x="0" y="0"/>
            <a:chExt cx="533400" cy="533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33400" cy="533400"/>
            </a:xfrm>
            <a:custGeom>
              <a:avLst/>
              <a:gdLst/>
              <a:ahLst/>
              <a:cxnLst/>
              <a:rect r="r" b="b" t="t" l="l"/>
              <a:pathLst>
                <a:path h="533400" w="5334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cubicBezTo>
                    <a:pt x="414020" y="0"/>
                    <a:pt x="533400" y="119380"/>
                    <a:pt x="533400" y="266700"/>
                  </a:cubicBezTo>
                  <a:cubicBezTo>
                    <a:pt x="533400" y="414020"/>
                    <a:pt x="414020" y="533400"/>
                    <a:pt x="266700" y="533400"/>
                  </a:cubicBezTo>
                  <a:cubicBezTo>
                    <a:pt x="119380" y="533400"/>
                    <a:pt x="0" y="414020"/>
                    <a:pt x="0" y="26670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42975" y="2828925"/>
            <a:ext cx="400050" cy="428625"/>
            <a:chOff x="0" y="0"/>
            <a:chExt cx="533400" cy="5715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33400" cy="571500"/>
            </a:xfrm>
            <a:custGeom>
              <a:avLst/>
              <a:gdLst/>
              <a:ahLst/>
              <a:cxnLst/>
              <a:rect r="r" b="b" t="t" l="l"/>
              <a:pathLst>
                <a:path h="571500" w="533400">
                  <a:moveTo>
                    <a:pt x="0" y="0"/>
                  </a:moveTo>
                  <a:lnTo>
                    <a:pt x="533400" y="0"/>
                  </a:lnTo>
                  <a:lnTo>
                    <a:pt x="533400" y="571500"/>
                  </a:lnTo>
                  <a:lnTo>
                    <a:pt x="0" y="5715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7468" t="0" r="-87468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533400" cy="581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57"/>
                </a:lnSpc>
              </a:pPr>
              <a:r>
                <a:rPr lang="en-US" sz="1714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✓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571625" y="2800350"/>
            <a:ext cx="6000750" cy="400050"/>
            <a:chOff x="0" y="0"/>
            <a:chExt cx="8001000" cy="533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001000" cy="533400"/>
            </a:xfrm>
            <a:custGeom>
              <a:avLst/>
              <a:gdLst/>
              <a:ahLst/>
              <a:cxnLst/>
              <a:rect r="r" b="b" t="t" l="l"/>
              <a:pathLst>
                <a:path h="533400" w="8001000">
                  <a:moveTo>
                    <a:pt x="0" y="0"/>
                  </a:moveTo>
                  <a:lnTo>
                    <a:pt x="8001000" y="0"/>
                  </a:lnTo>
                  <a:lnTo>
                    <a:pt x="80010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8001000" cy="533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Atuação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71625" y="3228975"/>
            <a:ext cx="6143625" cy="628650"/>
            <a:chOff x="0" y="0"/>
            <a:chExt cx="8191500" cy="838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91500" cy="838200"/>
            </a:xfrm>
            <a:custGeom>
              <a:avLst/>
              <a:gdLst/>
              <a:ahLst/>
              <a:cxnLst/>
              <a:rect r="r" b="b" t="t" l="l"/>
              <a:pathLst>
                <a:path h="838200" w="8191500">
                  <a:moveTo>
                    <a:pt x="0" y="0"/>
                  </a:moveTo>
                  <a:lnTo>
                    <a:pt x="8191500" y="0"/>
                  </a:lnTo>
                  <a:lnTo>
                    <a:pt x="819150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421" r="0" b="-140421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8191500" cy="847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Sede em São José do Rio Preto e contrato em São Paulo desde setembro de 2025.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42975" y="4429125"/>
            <a:ext cx="400050" cy="400050"/>
            <a:chOff x="0" y="0"/>
            <a:chExt cx="533400" cy="5334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33400" cy="533400"/>
            </a:xfrm>
            <a:custGeom>
              <a:avLst/>
              <a:gdLst/>
              <a:ahLst/>
              <a:cxnLst/>
              <a:rect r="r" b="b" t="t" l="l"/>
              <a:pathLst>
                <a:path h="533400" w="5334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cubicBezTo>
                    <a:pt x="414020" y="0"/>
                    <a:pt x="533400" y="119380"/>
                    <a:pt x="533400" y="266700"/>
                  </a:cubicBezTo>
                  <a:cubicBezTo>
                    <a:pt x="533400" y="414020"/>
                    <a:pt x="414020" y="533400"/>
                    <a:pt x="266700" y="533400"/>
                  </a:cubicBezTo>
                  <a:cubicBezTo>
                    <a:pt x="119380" y="533400"/>
                    <a:pt x="0" y="414020"/>
                    <a:pt x="0" y="26670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942975" y="4386262"/>
            <a:ext cx="400050" cy="428625"/>
            <a:chOff x="0" y="0"/>
            <a:chExt cx="533400" cy="5715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33400" cy="571500"/>
            </a:xfrm>
            <a:custGeom>
              <a:avLst/>
              <a:gdLst/>
              <a:ahLst/>
              <a:cxnLst/>
              <a:rect r="r" b="b" t="t" l="l"/>
              <a:pathLst>
                <a:path h="571500" w="533400">
                  <a:moveTo>
                    <a:pt x="0" y="0"/>
                  </a:moveTo>
                  <a:lnTo>
                    <a:pt x="533400" y="0"/>
                  </a:lnTo>
                  <a:lnTo>
                    <a:pt x="533400" y="571500"/>
                  </a:lnTo>
                  <a:lnTo>
                    <a:pt x="0" y="5715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7468" t="0" r="-87468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533400" cy="581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57"/>
                </a:lnSpc>
              </a:pPr>
              <a:r>
                <a:rPr lang="en-US" sz="1714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✓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571625" y="4357688"/>
            <a:ext cx="6000750" cy="400050"/>
            <a:chOff x="0" y="0"/>
            <a:chExt cx="8001000" cy="5334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01000" cy="533400"/>
            </a:xfrm>
            <a:custGeom>
              <a:avLst/>
              <a:gdLst/>
              <a:ahLst/>
              <a:cxnLst/>
              <a:rect r="r" b="b" t="t" l="l"/>
              <a:pathLst>
                <a:path h="533400" w="8001000">
                  <a:moveTo>
                    <a:pt x="0" y="0"/>
                  </a:moveTo>
                  <a:lnTo>
                    <a:pt x="8001000" y="0"/>
                  </a:lnTo>
                  <a:lnTo>
                    <a:pt x="80010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0"/>
              <a:ext cx="8001000" cy="533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Escopo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571625" y="4786312"/>
            <a:ext cx="6143625" cy="628650"/>
            <a:chOff x="0" y="0"/>
            <a:chExt cx="8191500" cy="8382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91500" cy="838200"/>
            </a:xfrm>
            <a:custGeom>
              <a:avLst/>
              <a:gdLst/>
              <a:ahLst/>
              <a:cxnLst/>
              <a:rect r="r" b="b" t="t" l="l"/>
              <a:pathLst>
                <a:path h="838200" w="8191500">
                  <a:moveTo>
                    <a:pt x="0" y="0"/>
                  </a:moveTo>
                  <a:lnTo>
                    <a:pt x="8191500" y="0"/>
                  </a:lnTo>
                  <a:lnTo>
                    <a:pt x="819150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421" r="0" b="-140421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8191500" cy="847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Execução dos serviços indivisíveis de limpeza urbana.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42975" y="5986462"/>
            <a:ext cx="400050" cy="400050"/>
            <a:chOff x="0" y="0"/>
            <a:chExt cx="533400" cy="5334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33400" cy="533400"/>
            </a:xfrm>
            <a:custGeom>
              <a:avLst/>
              <a:gdLst/>
              <a:ahLst/>
              <a:cxnLst/>
              <a:rect r="r" b="b" t="t" l="l"/>
              <a:pathLst>
                <a:path h="533400" w="5334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cubicBezTo>
                    <a:pt x="414020" y="0"/>
                    <a:pt x="533400" y="119380"/>
                    <a:pt x="533400" y="266700"/>
                  </a:cubicBezTo>
                  <a:cubicBezTo>
                    <a:pt x="533400" y="414020"/>
                    <a:pt x="414020" y="533400"/>
                    <a:pt x="266700" y="533400"/>
                  </a:cubicBezTo>
                  <a:cubicBezTo>
                    <a:pt x="119380" y="533400"/>
                    <a:pt x="0" y="414020"/>
                    <a:pt x="0" y="26670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942975" y="5943600"/>
            <a:ext cx="400050" cy="428625"/>
            <a:chOff x="0" y="0"/>
            <a:chExt cx="533400" cy="5715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533400" cy="571500"/>
            </a:xfrm>
            <a:custGeom>
              <a:avLst/>
              <a:gdLst/>
              <a:ahLst/>
              <a:cxnLst/>
              <a:rect r="r" b="b" t="t" l="l"/>
              <a:pathLst>
                <a:path h="571500" w="533400">
                  <a:moveTo>
                    <a:pt x="0" y="0"/>
                  </a:moveTo>
                  <a:lnTo>
                    <a:pt x="533400" y="0"/>
                  </a:lnTo>
                  <a:lnTo>
                    <a:pt x="533400" y="571500"/>
                  </a:lnTo>
                  <a:lnTo>
                    <a:pt x="0" y="5715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7468" t="0" r="-87468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533400" cy="581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057"/>
                </a:lnSpc>
              </a:pPr>
              <a:r>
                <a:rPr lang="en-US" sz="1714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✓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571625" y="5915025"/>
            <a:ext cx="6000750" cy="400050"/>
            <a:chOff x="0" y="0"/>
            <a:chExt cx="8001000" cy="5334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001000" cy="533400"/>
            </a:xfrm>
            <a:custGeom>
              <a:avLst/>
              <a:gdLst/>
              <a:ahLst/>
              <a:cxnLst/>
              <a:rect r="r" b="b" t="t" l="l"/>
              <a:pathLst>
                <a:path h="533400" w="8001000">
                  <a:moveTo>
                    <a:pt x="0" y="0"/>
                  </a:moveTo>
                  <a:lnTo>
                    <a:pt x="8001000" y="0"/>
                  </a:lnTo>
                  <a:lnTo>
                    <a:pt x="80010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0"/>
              <a:ext cx="8001000" cy="533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0"/>
                </a:lnSpc>
              </a:pPr>
              <a:r>
                <a:rPr lang="en-US" sz="172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Objetivo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571625" y="6343650"/>
            <a:ext cx="6143625" cy="628650"/>
            <a:chOff x="0" y="0"/>
            <a:chExt cx="8191500" cy="8382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91500" cy="838200"/>
            </a:xfrm>
            <a:custGeom>
              <a:avLst/>
              <a:gdLst/>
              <a:ahLst/>
              <a:cxnLst/>
              <a:rect r="r" b="b" t="t" l="l"/>
              <a:pathLst>
                <a:path h="838200" w="8191500">
                  <a:moveTo>
                    <a:pt x="0" y="0"/>
                  </a:moveTo>
                  <a:lnTo>
                    <a:pt x="8191500" y="0"/>
                  </a:lnTo>
                  <a:lnTo>
                    <a:pt x="819150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0421" r="0" b="-140421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9525"/>
              <a:ext cx="8191500" cy="847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Prestar contas, demonstrar resultados e apresentar melhorias propostas.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02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Regional Campo Limpo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Perfil territorial e principal desafio operacional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263701" y="2514600"/>
            <a:ext cx="6473714" cy="6257925"/>
            <a:chOff x="0" y="0"/>
            <a:chExt cx="8631618" cy="83439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631682" cy="8343900"/>
            </a:xfrm>
            <a:custGeom>
              <a:avLst/>
              <a:gdLst/>
              <a:ahLst/>
              <a:cxnLst/>
              <a:rect r="r" b="b" t="t" l="l"/>
              <a:pathLst>
                <a:path h="8343900" w="8631682">
                  <a:moveTo>
                    <a:pt x="0" y="0"/>
                  </a:moveTo>
                  <a:lnTo>
                    <a:pt x="8631682" y="0"/>
                  </a:lnTo>
                  <a:lnTo>
                    <a:pt x="8631682" y="8343900"/>
                  </a:lnTo>
                  <a:lnTo>
                    <a:pt x="0" y="8343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858250" y="2514600"/>
            <a:ext cx="8429625" cy="2486025"/>
            <a:chOff x="0" y="0"/>
            <a:chExt cx="11239500" cy="33147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39500" cy="3314700"/>
            </a:xfrm>
            <a:custGeom>
              <a:avLst/>
              <a:gdLst/>
              <a:ahLst/>
              <a:cxnLst/>
              <a:rect r="r" b="b" t="t" l="l"/>
              <a:pathLst>
                <a:path h="3314700" w="112395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lnTo>
                    <a:pt x="10896600" y="0"/>
                  </a:lnTo>
                  <a:cubicBezTo>
                    <a:pt x="11085957" y="0"/>
                    <a:pt x="11239500" y="153543"/>
                    <a:pt x="11239500" y="342900"/>
                  </a:cubicBezTo>
                  <a:lnTo>
                    <a:pt x="11239500" y="2971800"/>
                  </a:lnTo>
                  <a:cubicBezTo>
                    <a:pt x="11239500" y="3161157"/>
                    <a:pt x="11085957" y="3314700"/>
                    <a:pt x="10896600" y="3314700"/>
                  </a:cubicBezTo>
                  <a:lnTo>
                    <a:pt x="342900" y="3314700"/>
                  </a:lnTo>
                  <a:cubicBezTo>
                    <a:pt x="153543" y="3314700"/>
                    <a:pt x="0" y="3161157"/>
                    <a:pt x="0" y="29718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344025" y="2857500"/>
            <a:ext cx="3571875" cy="828675"/>
            <a:chOff x="0" y="0"/>
            <a:chExt cx="4762500" cy="11049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7625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4762500">
                  <a:moveTo>
                    <a:pt x="0" y="0"/>
                  </a:moveTo>
                  <a:lnTo>
                    <a:pt x="4762500" y="0"/>
                  </a:lnTo>
                  <a:lnTo>
                    <a:pt x="47625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987" r="0" b="-33987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47625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90"/>
                </a:lnSpc>
              </a:pPr>
              <a:r>
                <a:rPr lang="en-US" sz="4908" b="true">
                  <a:solidFill>
                    <a:srgbClr val="2E9D3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500 mil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344025" y="3757612"/>
            <a:ext cx="3143250" cy="400050"/>
            <a:chOff x="0" y="0"/>
            <a:chExt cx="4191000" cy="533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191000" cy="533400"/>
            </a:xfrm>
            <a:custGeom>
              <a:avLst/>
              <a:gdLst/>
              <a:ahLst/>
              <a:cxnLst/>
              <a:rect r="r" b="b" t="t" l="l"/>
              <a:pathLst>
                <a:path h="533400" w="4191000">
                  <a:moveTo>
                    <a:pt x="0" y="0"/>
                  </a:moveTo>
                  <a:lnTo>
                    <a:pt x="4191000" y="0"/>
                  </a:lnTo>
                  <a:lnTo>
                    <a:pt x="41910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3096" r="0" b="-103096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4191000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69"/>
                </a:lnSpc>
              </a:pPr>
              <a:r>
                <a:rPr lang="en-US" sz="1724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munícipes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8858250" y="5286375"/>
            <a:ext cx="8429625" cy="1514475"/>
            <a:chOff x="0" y="0"/>
            <a:chExt cx="11239500" cy="20193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239500" cy="2019300"/>
            </a:xfrm>
            <a:custGeom>
              <a:avLst/>
              <a:gdLst/>
              <a:ahLst/>
              <a:cxnLst/>
              <a:rect r="r" b="b" t="t" l="l"/>
              <a:pathLst>
                <a:path h="2019300" w="112395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lnTo>
                    <a:pt x="10896600" y="0"/>
                  </a:lnTo>
                  <a:cubicBezTo>
                    <a:pt x="11085957" y="0"/>
                    <a:pt x="11239500" y="153543"/>
                    <a:pt x="11239500" y="342900"/>
                  </a:cubicBezTo>
                  <a:lnTo>
                    <a:pt x="11239500" y="1676400"/>
                  </a:lnTo>
                  <a:cubicBezTo>
                    <a:pt x="11239500" y="1865757"/>
                    <a:pt x="11085957" y="2019300"/>
                    <a:pt x="10896600" y="2019300"/>
                  </a:cubicBezTo>
                  <a:lnTo>
                    <a:pt x="342900" y="2019300"/>
                  </a:lnTo>
                  <a:cubicBezTo>
                    <a:pt x="153543" y="2019300"/>
                    <a:pt x="0" y="1865757"/>
                    <a:pt x="0" y="1676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9344025" y="5543550"/>
            <a:ext cx="3143250" cy="657225"/>
            <a:chOff x="0" y="0"/>
            <a:chExt cx="4191000" cy="8763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191000" cy="876300"/>
            </a:xfrm>
            <a:custGeom>
              <a:avLst/>
              <a:gdLst/>
              <a:ahLst/>
              <a:cxnLst/>
              <a:rect r="r" b="b" t="t" l="l"/>
              <a:pathLst>
                <a:path h="876300" w="4191000">
                  <a:moveTo>
                    <a:pt x="0" y="0"/>
                  </a:moveTo>
                  <a:lnTo>
                    <a:pt x="4191000" y="0"/>
                  </a:lnTo>
                  <a:lnTo>
                    <a:pt x="4191000" y="876300"/>
                  </a:lnTo>
                  <a:lnTo>
                    <a:pt x="0" y="8763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189" r="0" b="-43189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4191000" cy="876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95"/>
                </a:lnSpc>
              </a:pPr>
              <a:r>
                <a:rPr lang="en-US" sz="34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36,7 km²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2573000" y="5686425"/>
            <a:ext cx="3429000" cy="400050"/>
            <a:chOff x="0" y="0"/>
            <a:chExt cx="4572000" cy="5334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4572000" cy="533400"/>
            </a:xfrm>
            <a:custGeom>
              <a:avLst/>
              <a:gdLst/>
              <a:ahLst/>
              <a:cxnLst/>
              <a:rect r="r" b="b" t="t" l="l"/>
              <a:pathLst>
                <a:path h="533400" w="4572000">
                  <a:moveTo>
                    <a:pt x="0" y="0"/>
                  </a:moveTo>
                  <a:lnTo>
                    <a:pt x="4572000" y="0"/>
                  </a:lnTo>
                  <a:lnTo>
                    <a:pt x="45720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7014" r="0" b="-117014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4572000" cy="5524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área aproximada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8858250" y="7086600"/>
            <a:ext cx="8429625" cy="1685925"/>
            <a:chOff x="0" y="0"/>
            <a:chExt cx="11239500" cy="22479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1239500" cy="2247900"/>
            </a:xfrm>
            <a:custGeom>
              <a:avLst/>
              <a:gdLst/>
              <a:ahLst/>
              <a:cxnLst/>
              <a:rect r="r" b="b" t="t" l="l"/>
              <a:pathLst>
                <a:path h="2247900" w="112395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lnTo>
                    <a:pt x="10896600" y="0"/>
                  </a:lnTo>
                  <a:cubicBezTo>
                    <a:pt x="11085957" y="0"/>
                    <a:pt x="11239500" y="153543"/>
                    <a:pt x="11239500" y="342900"/>
                  </a:cubicBezTo>
                  <a:lnTo>
                    <a:pt x="11239500" y="1905000"/>
                  </a:lnTo>
                  <a:cubicBezTo>
                    <a:pt x="11239500" y="2094357"/>
                    <a:pt x="11085957" y="2247900"/>
                    <a:pt x="10896600" y="2247900"/>
                  </a:cubicBezTo>
                  <a:lnTo>
                    <a:pt x="342900" y="2247900"/>
                  </a:lnTo>
                  <a:cubicBezTo>
                    <a:pt x="153543" y="2247900"/>
                    <a:pt x="0" y="2094357"/>
                    <a:pt x="0" y="1905000"/>
                  </a:cubicBezTo>
                  <a:close/>
                </a:path>
              </a:pathLst>
            </a:custGeom>
            <a:solidFill>
              <a:srgbClr val="16352B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9344025" y="7343775"/>
            <a:ext cx="4286250" cy="357188"/>
            <a:chOff x="0" y="0"/>
            <a:chExt cx="5715000" cy="47625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715000" cy="476250"/>
            </a:xfrm>
            <a:custGeom>
              <a:avLst/>
              <a:gdLst/>
              <a:ahLst/>
              <a:cxnLst/>
              <a:rect r="r" b="b" t="t" l="l"/>
              <a:pathLst>
                <a:path h="476250" w="5715000">
                  <a:moveTo>
                    <a:pt x="0" y="0"/>
                  </a:moveTo>
                  <a:lnTo>
                    <a:pt x="5715000" y="0"/>
                  </a:lnTo>
                  <a:lnTo>
                    <a:pt x="5715000" y="476250"/>
                  </a:lnTo>
                  <a:lnTo>
                    <a:pt x="0" y="47625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3820" r="0" b="-18382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5715000" cy="485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32"/>
                </a:lnSpc>
              </a:pPr>
              <a:r>
                <a:rPr lang="en-US" sz="1443" b="true">
                  <a:solidFill>
                    <a:srgbClr val="B8D93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Principal característica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344025" y="7743825"/>
            <a:ext cx="7143750" cy="628650"/>
            <a:chOff x="0" y="0"/>
            <a:chExt cx="9525000" cy="8382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9525000" cy="838200"/>
            </a:xfrm>
            <a:custGeom>
              <a:avLst/>
              <a:gdLst/>
              <a:ahLst/>
              <a:cxnLst/>
              <a:rect r="r" b="b" t="t" l="l"/>
              <a:pathLst>
                <a:path h="838200" w="9525000">
                  <a:moveTo>
                    <a:pt x="0" y="0"/>
                  </a:moveTo>
                  <a:lnTo>
                    <a:pt x="9525000" y="0"/>
                  </a:lnTo>
                  <a:lnTo>
                    <a:pt x="952500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1420" r="0" b="-17142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9525000" cy="857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35"/>
                </a:lnSpc>
              </a:pPr>
              <a:r>
                <a:rPr lang="en-US" sz="236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Alta demanda de descarte irregular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03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Escopo dos serviços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Serviços essenciais para a saúde pública e a qualidade de vida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57250" y="2571750"/>
            <a:ext cx="5286375" cy="3829050"/>
            <a:chOff x="0" y="0"/>
            <a:chExt cx="7048500" cy="5105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2040" r="0" b="-4204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500812" y="2571750"/>
            <a:ext cx="5286375" cy="3829050"/>
            <a:chOff x="0" y="0"/>
            <a:chExt cx="7048500" cy="5105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772" r="0" b="-1772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144375" y="2571750"/>
            <a:ext cx="5286375" cy="3829050"/>
            <a:chOff x="0" y="0"/>
            <a:chExt cx="7048500" cy="5105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42040" r="0" b="-4204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57250" y="6686550"/>
            <a:ext cx="5286375" cy="2200275"/>
            <a:chOff x="0" y="0"/>
            <a:chExt cx="7048500" cy="29337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914525" y="6886575"/>
            <a:ext cx="3914775" cy="1600200"/>
            <a:chOff x="0" y="0"/>
            <a:chExt cx="5219700" cy="2133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Lavagem especial de equipamentos públicos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500812" y="6686550"/>
            <a:ext cx="5286375" cy="2200275"/>
            <a:chOff x="0" y="0"/>
            <a:chExt cx="7048500" cy="29337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EAF5E9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2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7558088" y="6886575"/>
            <a:ext cx="3914775" cy="1600200"/>
            <a:chOff x="0" y="0"/>
            <a:chExt cx="5219700" cy="21336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Limpeza e conservação de monumentos públicos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144375" y="6686550"/>
            <a:ext cx="5286375" cy="2200275"/>
            <a:chOff x="0" y="0"/>
            <a:chExt cx="7048500" cy="2933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3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201650" y="6886575"/>
            <a:ext cx="3914775" cy="1600200"/>
            <a:chOff x="0" y="0"/>
            <a:chExt cx="5219700" cy="21336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Varrição manual de vias e logradouros públicos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04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Escopo dos serviços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Serviços essenciais para a saúde pública e a qualidade de vida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57250" y="2571750"/>
            <a:ext cx="5286375" cy="3829050"/>
            <a:chOff x="0" y="0"/>
            <a:chExt cx="7048500" cy="5105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460" r="0" b="-146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500812" y="2571750"/>
            <a:ext cx="5286375" cy="3829050"/>
            <a:chOff x="0" y="0"/>
            <a:chExt cx="7048500" cy="5105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772" r="0" b="-1772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144375" y="2571750"/>
            <a:ext cx="5286375" cy="3829050"/>
            <a:chOff x="0" y="0"/>
            <a:chExt cx="7048500" cy="5105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772" r="0" b="-1772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57250" y="6686550"/>
            <a:ext cx="5286375" cy="2200275"/>
            <a:chOff x="0" y="0"/>
            <a:chExt cx="7048500" cy="29337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4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914525" y="6886575"/>
            <a:ext cx="3914775" cy="1600200"/>
            <a:chOff x="0" y="0"/>
            <a:chExt cx="5219700" cy="2133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Varrição mecanizada de vias e logradouros públicos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500812" y="6686550"/>
            <a:ext cx="5286375" cy="2200275"/>
            <a:chOff x="0" y="0"/>
            <a:chExt cx="7048500" cy="29337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EAF5E9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5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7558088" y="6886575"/>
            <a:ext cx="3914775" cy="1600200"/>
            <a:chOff x="0" y="0"/>
            <a:chExt cx="5219700" cy="21336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Varrição e lavagem de feiras-livres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144375" y="6686550"/>
            <a:ext cx="5286375" cy="2200275"/>
            <a:chOff x="0" y="0"/>
            <a:chExt cx="7048500" cy="2933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6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201650" y="6886575"/>
            <a:ext cx="3914775" cy="1600200"/>
            <a:chOff x="0" y="0"/>
            <a:chExt cx="5219700" cy="21336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Limpeza e desobstrução de bueiros, bocas de lobo e bocas de leão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05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Escopo dos serviços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Serviços essenciais para a saúde pública e a qualidade de vida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57250" y="2571750"/>
            <a:ext cx="5286375" cy="3829050"/>
            <a:chOff x="0" y="0"/>
            <a:chExt cx="7048500" cy="5105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772" r="0" b="-177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500812" y="2571750"/>
            <a:ext cx="5286375" cy="3829050"/>
            <a:chOff x="0" y="0"/>
            <a:chExt cx="7048500" cy="5105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040" r="0" b="-4204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144375" y="2571750"/>
            <a:ext cx="5286375" cy="3829050"/>
            <a:chOff x="0" y="0"/>
            <a:chExt cx="7048500" cy="5105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772" r="0" b="-1772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57250" y="6686550"/>
            <a:ext cx="5286375" cy="2200275"/>
            <a:chOff x="0" y="0"/>
            <a:chExt cx="7048500" cy="29337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7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914525" y="6886575"/>
            <a:ext cx="3914775" cy="1600200"/>
            <a:chOff x="0" y="0"/>
            <a:chExt cx="5219700" cy="2133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Varrição de praças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500812" y="6686550"/>
            <a:ext cx="5286375" cy="2200275"/>
            <a:chOff x="0" y="0"/>
            <a:chExt cx="7048500" cy="29337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EAF5E9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8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7558088" y="6886575"/>
            <a:ext cx="3914775" cy="1600200"/>
            <a:chOff x="0" y="0"/>
            <a:chExt cx="5219700" cy="21336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Mutirão de zeladoria de vias e logradouros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144375" y="6686550"/>
            <a:ext cx="5286375" cy="2200275"/>
            <a:chOff x="0" y="0"/>
            <a:chExt cx="7048500" cy="2933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9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201650" y="6886575"/>
            <a:ext cx="3914775" cy="1600200"/>
            <a:chOff x="0" y="0"/>
            <a:chExt cx="5219700" cy="21336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Coleta programada de objetos volumosos e entulho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06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Escopo dos serviços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Serviços essenciais para a saúde pública e a qualidade de vida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57250" y="2571750"/>
            <a:ext cx="5286375" cy="3829050"/>
            <a:chOff x="0" y="0"/>
            <a:chExt cx="7048500" cy="5105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772" r="0" b="-177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500812" y="2571750"/>
            <a:ext cx="5286375" cy="3829050"/>
            <a:chOff x="0" y="0"/>
            <a:chExt cx="7048500" cy="5105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772" r="0" b="-1772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144375" y="2571750"/>
            <a:ext cx="5286375" cy="3829050"/>
            <a:chOff x="0" y="0"/>
            <a:chExt cx="7048500" cy="5105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772" r="0" b="-1772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57250" y="6686550"/>
            <a:ext cx="5286375" cy="2200275"/>
            <a:chOff x="0" y="0"/>
            <a:chExt cx="7048500" cy="29337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10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914525" y="6886575"/>
            <a:ext cx="3914775" cy="1600200"/>
            <a:chOff x="0" y="0"/>
            <a:chExt cx="5219700" cy="2133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Limpeza de áreas internas e externas de núcleos de difícil acesso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500812" y="6686550"/>
            <a:ext cx="5286375" cy="2200275"/>
            <a:chOff x="0" y="0"/>
            <a:chExt cx="7048500" cy="29337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EAF5E9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11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7558088" y="6886575"/>
            <a:ext cx="3914775" cy="1600200"/>
            <a:chOff x="0" y="0"/>
            <a:chExt cx="5219700" cy="21336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Coleta manual de resíduos orgânicos de feiras-livres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144375" y="6686550"/>
            <a:ext cx="5286375" cy="2200275"/>
            <a:chOff x="0" y="0"/>
            <a:chExt cx="7048500" cy="2933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12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201650" y="6886575"/>
            <a:ext cx="3914775" cy="1600200"/>
            <a:chOff x="0" y="0"/>
            <a:chExt cx="5219700" cy="21336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Coleta manual de resíduos de varrição e feiras com compactador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07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Escopo dos serviços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Serviços essenciais para a saúde pública e a qualidade de vida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57250" y="2571750"/>
            <a:ext cx="5286375" cy="3829050"/>
            <a:chOff x="0" y="0"/>
            <a:chExt cx="7048500" cy="5105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2040" r="0" b="-4204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500812" y="2571750"/>
            <a:ext cx="5286375" cy="3829050"/>
            <a:chOff x="0" y="0"/>
            <a:chExt cx="7048500" cy="5105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040" r="0" b="-4204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144375" y="2571750"/>
            <a:ext cx="5286375" cy="3829050"/>
            <a:chOff x="0" y="0"/>
            <a:chExt cx="7048500" cy="5105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867" r="0" b="-1867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57250" y="6686550"/>
            <a:ext cx="5286375" cy="2200275"/>
            <a:chOff x="0" y="0"/>
            <a:chExt cx="7048500" cy="29337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13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914525" y="6886575"/>
            <a:ext cx="3914775" cy="1600200"/>
            <a:chOff x="0" y="0"/>
            <a:chExt cx="5219700" cy="2133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Coleta de sacos de lixo de varrição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500812" y="6686550"/>
            <a:ext cx="5286375" cy="2200275"/>
            <a:chOff x="0" y="0"/>
            <a:chExt cx="7048500" cy="29337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EAF5E9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14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7558088" y="6886575"/>
            <a:ext cx="3914775" cy="1600200"/>
            <a:chOff x="0" y="0"/>
            <a:chExt cx="5219700" cy="21336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Fornecimento, instalação e reposição de papeleiras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144375" y="6686550"/>
            <a:ext cx="5286375" cy="2200275"/>
            <a:chOff x="0" y="0"/>
            <a:chExt cx="7048500" cy="2933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15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201650" y="6886575"/>
            <a:ext cx="3914775" cy="1600200"/>
            <a:chOff x="0" y="0"/>
            <a:chExt cx="5219700" cy="21336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Coleta e transporte de PEV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08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Escopo dos serviços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Serviços essenciais para a saúde pública e a qualidade de vida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57250" y="2571750"/>
            <a:ext cx="5286375" cy="3829050"/>
            <a:chOff x="0" y="0"/>
            <a:chExt cx="7048500" cy="5105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2040" r="0" b="-4204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500812" y="2571750"/>
            <a:ext cx="5286375" cy="3829050"/>
            <a:chOff x="0" y="0"/>
            <a:chExt cx="7048500" cy="5105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772" r="0" b="-1772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144375" y="2571750"/>
            <a:ext cx="5286375" cy="3829050"/>
            <a:chOff x="0" y="0"/>
            <a:chExt cx="7048500" cy="5105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988" r="0" b="-1988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57250" y="6686550"/>
            <a:ext cx="5286375" cy="2200275"/>
            <a:chOff x="0" y="0"/>
            <a:chExt cx="7048500" cy="29337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16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914525" y="6886575"/>
            <a:ext cx="3914775" cy="1600200"/>
            <a:chOff x="0" y="0"/>
            <a:chExt cx="5219700" cy="2133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Remoção de animais mortos sem proprietário identificado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500812" y="6686550"/>
            <a:ext cx="5286375" cy="2200275"/>
            <a:chOff x="0" y="0"/>
            <a:chExt cx="7048500" cy="29337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EAF5E9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17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7558088" y="6886575"/>
            <a:ext cx="3914775" cy="1600200"/>
            <a:chOff x="0" y="0"/>
            <a:chExt cx="5219700" cy="21336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Coleta de entulho e grandes objetos descartados irregularmente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144375" y="6686550"/>
            <a:ext cx="5286375" cy="2200275"/>
            <a:chOff x="0" y="0"/>
            <a:chExt cx="7048500" cy="2933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18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201650" y="6886575"/>
            <a:ext cx="3914775" cy="1600200"/>
            <a:chOff x="0" y="0"/>
            <a:chExt cx="5219700" cy="21336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Asseio em áreas com população em situação de rua e comércio desordenado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09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Escopo dos serviços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Serviços essenciais para a saúde pública e a qualidade de vida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57250" y="2571750"/>
            <a:ext cx="5286375" cy="3829050"/>
            <a:chOff x="0" y="0"/>
            <a:chExt cx="7048500" cy="5105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772" r="0" b="-1772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6500812" y="2571750"/>
            <a:ext cx="5286375" cy="3829050"/>
            <a:chOff x="0" y="0"/>
            <a:chExt cx="7048500" cy="5105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2040" r="0" b="-4204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144375" y="2571750"/>
            <a:ext cx="5286375" cy="3829050"/>
            <a:chOff x="0" y="0"/>
            <a:chExt cx="7048500" cy="5105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8500" cy="5105400"/>
            </a:xfrm>
            <a:custGeom>
              <a:avLst/>
              <a:gdLst/>
              <a:ahLst/>
              <a:cxnLst/>
              <a:rect r="r" b="b" t="t" l="l"/>
              <a:pathLst>
                <a:path h="5105400" w="7048500">
                  <a:moveTo>
                    <a:pt x="0" y="0"/>
                  </a:moveTo>
                  <a:lnTo>
                    <a:pt x="7048500" y="0"/>
                  </a:lnTo>
                  <a:lnTo>
                    <a:pt x="7048500" y="5105400"/>
                  </a:lnTo>
                  <a:lnTo>
                    <a:pt x="0" y="5105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4384" t="0" r="-14384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57250" y="6686550"/>
            <a:ext cx="5286375" cy="2200275"/>
            <a:chOff x="0" y="0"/>
            <a:chExt cx="7048500" cy="29337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114425" y="6929438"/>
            <a:ext cx="600075" cy="600075"/>
            <a:chOff x="0" y="0"/>
            <a:chExt cx="800100" cy="8001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19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914525" y="6886575"/>
            <a:ext cx="3914775" cy="1600200"/>
            <a:chOff x="0" y="0"/>
            <a:chExt cx="5219700" cy="2133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Conscientização e revitalização de pontos viciados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500812" y="6686550"/>
            <a:ext cx="5286375" cy="2200275"/>
            <a:chOff x="0" y="0"/>
            <a:chExt cx="7048500" cy="29337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EAF5E9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6757988" y="6929438"/>
            <a:ext cx="600075" cy="600075"/>
            <a:chOff x="0" y="0"/>
            <a:chExt cx="800100" cy="800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20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7558088" y="6886575"/>
            <a:ext cx="3914775" cy="1600200"/>
            <a:chOff x="0" y="0"/>
            <a:chExt cx="5219700" cy="21336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Operação dos Ecopontos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144375" y="6686550"/>
            <a:ext cx="5286375" cy="2200275"/>
            <a:chOff x="0" y="0"/>
            <a:chExt cx="7048500" cy="2933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048500" cy="2933700"/>
            </a:xfrm>
            <a:custGeom>
              <a:avLst/>
              <a:gdLst/>
              <a:ahLst/>
              <a:cxnLst/>
              <a:rect r="r" b="b" t="t" l="l"/>
              <a:pathLst>
                <a:path h="2933700" w="70485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6743700" y="0"/>
                  </a:lnTo>
                  <a:cubicBezTo>
                    <a:pt x="6912102" y="0"/>
                    <a:pt x="7048500" y="136525"/>
                    <a:pt x="7048500" y="304800"/>
                  </a:cubicBezTo>
                  <a:lnTo>
                    <a:pt x="7048500" y="2628900"/>
                  </a:lnTo>
                  <a:cubicBezTo>
                    <a:pt x="7048500" y="2797302"/>
                    <a:pt x="6911975" y="2933700"/>
                    <a:pt x="6743700" y="2933700"/>
                  </a:cubicBezTo>
                  <a:lnTo>
                    <a:pt x="304800" y="2933700"/>
                  </a:lnTo>
                  <a:cubicBezTo>
                    <a:pt x="136398" y="2933700"/>
                    <a:pt x="0" y="2797175"/>
                    <a:pt x="0" y="26289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400050"/>
                  </a:moveTo>
                  <a:cubicBezTo>
                    <a:pt x="0" y="179070"/>
                    <a:pt x="179070" y="0"/>
                    <a:pt x="400050" y="0"/>
                  </a:cubicBezTo>
                  <a:cubicBezTo>
                    <a:pt x="621030" y="0"/>
                    <a:pt x="800100" y="179070"/>
                    <a:pt x="800100" y="400050"/>
                  </a:cubicBezTo>
                  <a:cubicBezTo>
                    <a:pt x="800100" y="621030"/>
                    <a:pt x="621030" y="800100"/>
                    <a:pt x="400050" y="800100"/>
                  </a:cubicBezTo>
                  <a:cubicBezTo>
                    <a:pt x="179070" y="800100"/>
                    <a:pt x="0" y="621030"/>
                    <a:pt x="0" y="4000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2401550" y="6929438"/>
            <a:ext cx="600075" cy="600075"/>
            <a:chOff x="0" y="0"/>
            <a:chExt cx="800100" cy="8001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00100" cy="800100"/>
            </a:xfrm>
            <a:custGeom>
              <a:avLst/>
              <a:gdLst/>
              <a:ahLst/>
              <a:cxnLst/>
              <a:rect r="r" b="b" t="t" l="l"/>
              <a:pathLst>
                <a:path h="800100" w="800100">
                  <a:moveTo>
                    <a:pt x="0" y="0"/>
                  </a:moveTo>
                  <a:lnTo>
                    <a:pt x="800100" y="0"/>
                  </a:lnTo>
                  <a:lnTo>
                    <a:pt x="8001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9525"/>
              <a:ext cx="8001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21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201650" y="6886575"/>
            <a:ext cx="3914775" cy="1600200"/>
            <a:chOff x="0" y="0"/>
            <a:chExt cx="5219700" cy="21336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2197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5219700">
                  <a:moveTo>
                    <a:pt x="0" y="0"/>
                  </a:moveTo>
                  <a:lnTo>
                    <a:pt x="5219700" y="0"/>
                  </a:lnTo>
                  <a:lnTo>
                    <a:pt x="52197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445" t="0" r="-2445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19050"/>
              <a:ext cx="5219700" cy="2152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Eventos especiais e operações de emergência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10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Resultados de janeiro a agosto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Volume executado na Regional Campo Limpo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57250" y="2571750"/>
            <a:ext cx="5286375" cy="6400800"/>
            <a:chOff x="0" y="0"/>
            <a:chExt cx="7048500" cy="8534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048500" cy="8534400"/>
            </a:xfrm>
            <a:custGeom>
              <a:avLst/>
              <a:gdLst/>
              <a:ahLst/>
              <a:cxnLst/>
              <a:rect r="r" b="b" t="t" l="l"/>
              <a:pathLst>
                <a:path h="8534400" w="70485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lnTo>
                    <a:pt x="6705600" y="0"/>
                  </a:lnTo>
                  <a:cubicBezTo>
                    <a:pt x="6894957" y="0"/>
                    <a:pt x="7048500" y="153543"/>
                    <a:pt x="7048500" y="342900"/>
                  </a:cubicBezTo>
                  <a:lnTo>
                    <a:pt x="7048500" y="8191500"/>
                  </a:lnTo>
                  <a:cubicBezTo>
                    <a:pt x="7048500" y="8380857"/>
                    <a:pt x="6894957" y="8534400"/>
                    <a:pt x="6705600" y="8534400"/>
                  </a:cubicBezTo>
                  <a:lnTo>
                    <a:pt x="342900" y="8534400"/>
                  </a:lnTo>
                  <a:cubicBezTo>
                    <a:pt x="153543" y="8534400"/>
                    <a:pt x="0" y="8380857"/>
                    <a:pt x="0" y="81915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0150" y="2828925"/>
            <a:ext cx="4572000" cy="400050"/>
            <a:chOff x="0" y="0"/>
            <a:chExt cx="6096000" cy="533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096000" cy="533400"/>
            </a:xfrm>
            <a:custGeom>
              <a:avLst/>
              <a:gdLst/>
              <a:ahLst/>
              <a:cxnLst/>
              <a:rect r="r" b="b" t="t" l="l"/>
              <a:pathLst>
                <a:path h="5334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6096000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 b="true">
                  <a:solidFill>
                    <a:srgbClr val="2E9D3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LIMPEZA URBANA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200150" y="3514725"/>
            <a:ext cx="1857375" cy="485775"/>
            <a:chOff x="0" y="0"/>
            <a:chExt cx="2476500" cy="6477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62.669,60 km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3114675" y="3514725"/>
            <a:ext cx="2571750" cy="485775"/>
            <a:chOff x="0" y="0"/>
            <a:chExt cx="3429000" cy="6477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Varrição manual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00150" y="4543425"/>
            <a:ext cx="1857375" cy="485775"/>
            <a:chOff x="0" y="0"/>
            <a:chExt cx="2476500" cy="6477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6.184,40 km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3114675" y="4543425"/>
            <a:ext cx="2571750" cy="485775"/>
            <a:chOff x="0" y="0"/>
            <a:chExt cx="3429000" cy="6477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Varrição mecanizada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200150" y="5572125"/>
            <a:ext cx="1857375" cy="485775"/>
            <a:chOff x="0" y="0"/>
            <a:chExt cx="2476500" cy="6477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2"/>
                </a:lnSpc>
              </a:pPr>
              <a:r>
                <a:rPr lang="en-US" sz="2094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22.584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3114675" y="5572125"/>
            <a:ext cx="2571750" cy="485775"/>
            <a:chOff x="0" y="0"/>
            <a:chExt cx="3429000" cy="6477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Bocas de lobo limpas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00150" y="6600825"/>
            <a:ext cx="1857375" cy="485775"/>
            <a:chOff x="0" y="0"/>
            <a:chExt cx="2476500" cy="6477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2"/>
                </a:lnSpc>
              </a:pPr>
              <a:r>
                <a:rPr lang="en-US" sz="2094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6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3114675" y="6600825"/>
            <a:ext cx="2571750" cy="485775"/>
            <a:chOff x="0" y="0"/>
            <a:chExt cx="3429000" cy="647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Monumentos limpos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529388" y="2571750"/>
            <a:ext cx="5286375" cy="6400800"/>
            <a:chOff x="0" y="0"/>
            <a:chExt cx="7048500" cy="85344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7048500" cy="8534400"/>
            </a:xfrm>
            <a:custGeom>
              <a:avLst/>
              <a:gdLst/>
              <a:ahLst/>
              <a:cxnLst/>
              <a:rect r="r" b="b" t="t" l="l"/>
              <a:pathLst>
                <a:path h="8534400" w="70485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lnTo>
                    <a:pt x="6705600" y="0"/>
                  </a:lnTo>
                  <a:cubicBezTo>
                    <a:pt x="6894957" y="0"/>
                    <a:pt x="7048500" y="153543"/>
                    <a:pt x="7048500" y="342900"/>
                  </a:cubicBezTo>
                  <a:lnTo>
                    <a:pt x="7048500" y="8191500"/>
                  </a:lnTo>
                  <a:cubicBezTo>
                    <a:pt x="7048500" y="8380857"/>
                    <a:pt x="6894957" y="8534400"/>
                    <a:pt x="6705600" y="8534400"/>
                  </a:cubicBezTo>
                  <a:lnTo>
                    <a:pt x="342900" y="8534400"/>
                  </a:lnTo>
                  <a:cubicBezTo>
                    <a:pt x="153543" y="8534400"/>
                    <a:pt x="0" y="8380857"/>
                    <a:pt x="0" y="8191500"/>
                  </a:cubicBezTo>
                  <a:close/>
                </a:path>
              </a:pathLst>
            </a:custGeom>
            <a:solidFill>
              <a:srgbClr val="EAF5E9"/>
            </a:solidFill>
          </p:spPr>
        </p:sp>
      </p:grpSp>
      <p:grpSp>
        <p:nvGrpSpPr>
          <p:cNvPr name="Group 41" id="41"/>
          <p:cNvGrpSpPr/>
          <p:nvPr/>
        </p:nvGrpSpPr>
        <p:grpSpPr>
          <a:xfrm rot="0">
            <a:off x="6872288" y="2828925"/>
            <a:ext cx="4572000" cy="400050"/>
            <a:chOff x="0" y="0"/>
            <a:chExt cx="6096000" cy="5334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6096000" cy="533400"/>
            </a:xfrm>
            <a:custGeom>
              <a:avLst/>
              <a:gdLst/>
              <a:ahLst/>
              <a:cxnLst/>
              <a:rect r="r" b="b" t="t" l="l"/>
              <a:pathLst>
                <a:path h="5334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9525"/>
              <a:ext cx="6096000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 b="true">
                  <a:solidFill>
                    <a:srgbClr val="2E9D3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INFRAESTRUTURA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6872288" y="3514725"/>
            <a:ext cx="1857375" cy="485775"/>
            <a:chOff x="0" y="0"/>
            <a:chExt cx="2476500" cy="6477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2"/>
                </a:lnSpc>
              </a:pPr>
              <a:r>
                <a:rPr lang="en-US" sz="2094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2.249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8786812" y="3514725"/>
            <a:ext cx="2571750" cy="485775"/>
            <a:chOff x="0" y="0"/>
            <a:chExt cx="3429000" cy="6477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19050"/>
              <a:ext cx="34290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504"/>
                </a:lnSpc>
              </a:pPr>
              <a:r>
                <a:rPr lang="en-US" sz="1253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Papeleiras instaladas no período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2201525" y="2571750"/>
            <a:ext cx="5286375" cy="6400800"/>
            <a:chOff x="0" y="0"/>
            <a:chExt cx="7048500" cy="85344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7048500" cy="8534400"/>
            </a:xfrm>
            <a:custGeom>
              <a:avLst/>
              <a:gdLst/>
              <a:ahLst/>
              <a:cxnLst/>
              <a:rect r="r" b="b" t="t" l="l"/>
              <a:pathLst>
                <a:path h="8534400" w="70485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lnTo>
                    <a:pt x="6705600" y="0"/>
                  </a:lnTo>
                  <a:cubicBezTo>
                    <a:pt x="6894957" y="0"/>
                    <a:pt x="7048500" y="153543"/>
                    <a:pt x="7048500" y="342900"/>
                  </a:cubicBezTo>
                  <a:lnTo>
                    <a:pt x="7048500" y="8191500"/>
                  </a:lnTo>
                  <a:cubicBezTo>
                    <a:pt x="7048500" y="8380857"/>
                    <a:pt x="6894957" y="8534400"/>
                    <a:pt x="6705600" y="8534400"/>
                  </a:cubicBezTo>
                  <a:lnTo>
                    <a:pt x="342900" y="8534400"/>
                  </a:lnTo>
                  <a:cubicBezTo>
                    <a:pt x="153543" y="8534400"/>
                    <a:pt x="0" y="8380857"/>
                    <a:pt x="0" y="81915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12544425" y="2828925"/>
            <a:ext cx="4572000" cy="400050"/>
            <a:chOff x="0" y="0"/>
            <a:chExt cx="6096000" cy="5334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6096000" cy="533400"/>
            </a:xfrm>
            <a:custGeom>
              <a:avLst/>
              <a:gdLst/>
              <a:ahLst/>
              <a:cxnLst/>
              <a:rect r="r" b="b" t="t" l="l"/>
              <a:pathLst>
                <a:path h="5334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9525"/>
              <a:ext cx="6096000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 b="true">
                  <a:solidFill>
                    <a:srgbClr val="2E9D3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RESÍDUOS COLETADOS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2544425" y="3514725"/>
            <a:ext cx="1857375" cy="485775"/>
            <a:chOff x="0" y="0"/>
            <a:chExt cx="2476500" cy="6477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01"/>
                </a:lnSpc>
              </a:pPr>
              <a:r>
                <a:rPr lang="en-US" sz="2084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1.141,98 t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4458950" y="3514725"/>
            <a:ext cx="2571750" cy="485775"/>
            <a:chOff x="0" y="0"/>
            <a:chExt cx="3429000" cy="6477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Varrição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2544425" y="4329112"/>
            <a:ext cx="1857375" cy="485775"/>
            <a:chOff x="0" y="0"/>
            <a:chExt cx="2476500" cy="6477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2"/>
                </a:lnSpc>
              </a:pPr>
              <a:r>
                <a:rPr lang="en-US" sz="2094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596,54 t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4458950" y="4329112"/>
            <a:ext cx="2571750" cy="485775"/>
            <a:chOff x="0" y="0"/>
            <a:chExt cx="3429000" cy="64770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Feiras livres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2544425" y="5143500"/>
            <a:ext cx="1857375" cy="485775"/>
            <a:chOff x="0" y="0"/>
            <a:chExt cx="2476500" cy="6477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2"/>
                </a:lnSpc>
              </a:pPr>
              <a:r>
                <a:rPr lang="en-US" sz="2094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1.738,52 t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4458950" y="5143500"/>
            <a:ext cx="2571750" cy="485775"/>
            <a:chOff x="0" y="0"/>
            <a:chExt cx="3429000" cy="64770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Ecopontos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2544425" y="5957888"/>
            <a:ext cx="1857375" cy="485775"/>
            <a:chOff x="0" y="0"/>
            <a:chExt cx="2476500" cy="64770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01"/>
                </a:lnSpc>
              </a:pPr>
              <a:r>
                <a:rPr lang="en-US" sz="2084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3.530,42 t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4458950" y="5957888"/>
            <a:ext cx="2571750" cy="485775"/>
            <a:chOff x="0" y="0"/>
            <a:chExt cx="3429000" cy="64770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Cata-bagulho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2544425" y="6772275"/>
            <a:ext cx="1857375" cy="485775"/>
            <a:chOff x="0" y="0"/>
            <a:chExt cx="2476500" cy="64770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01"/>
                </a:lnSpc>
              </a:pPr>
              <a:r>
                <a:rPr lang="en-US" sz="2084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1.513,04 t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4458950" y="6772275"/>
            <a:ext cx="2571750" cy="485775"/>
            <a:chOff x="0" y="0"/>
            <a:chExt cx="3429000" cy="64770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Pontos viciados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12544425" y="7586662"/>
            <a:ext cx="1857375" cy="485775"/>
            <a:chOff x="0" y="0"/>
            <a:chExt cx="2476500" cy="64770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2476500" cy="647700"/>
            </a:xfrm>
            <a:custGeom>
              <a:avLst/>
              <a:gdLst/>
              <a:ahLst/>
              <a:cxnLst/>
              <a:rect r="r" b="b" t="t" l="l"/>
              <a:pathLst>
                <a:path h="647700" w="2476500">
                  <a:moveTo>
                    <a:pt x="0" y="0"/>
                  </a:moveTo>
                  <a:lnTo>
                    <a:pt x="2476500" y="0"/>
                  </a:lnTo>
                  <a:lnTo>
                    <a:pt x="24765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01" r="0" b="-24501"/>
              </a:stretch>
            </a:blip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19050"/>
              <a:ext cx="2476500" cy="666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2"/>
                </a:lnSpc>
              </a:pPr>
              <a:r>
                <a:rPr lang="en-US" sz="2094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82,72 t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4458950" y="7586662"/>
            <a:ext cx="2571750" cy="485775"/>
            <a:chOff x="0" y="0"/>
            <a:chExt cx="3429000" cy="647700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3429000" cy="647700"/>
            </a:xfrm>
            <a:custGeom>
              <a:avLst/>
              <a:gdLst/>
              <a:ahLst/>
              <a:cxnLst/>
              <a:rect r="r" b="b" t="t" l="l"/>
              <a:pathLst>
                <a:path h="6477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47700"/>
                  </a:lnTo>
                  <a:lnTo>
                    <a:pt x="0" y="647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156" r="0" b="-53156"/>
              </a:stretch>
            </a:blip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9525"/>
              <a:ext cx="3429000" cy="657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55"/>
                </a:lnSpc>
              </a:pPr>
              <a:r>
                <a:rPr lang="en-US" sz="1462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PEVs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11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3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429500"/>
            <a:ext cx="18288000" cy="2857500"/>
            <a:chOff x="0" y="0"/>
            <a:chExt cx="24384000" cy="381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16352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885825" y="7829550"/>
            <a:ext cx="1143000" cy="100012"/>
            <a:chOff x="0" y="0"/>
            <a:chExt cx="1524000" cy="1333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133350"/>
            </a:xfrm>
            <a:custGeom>
              <a:avLst/>
              <a:gdLst/>
              <a:ahLst/>
              <a:cxnLst/>
              <a:rect r="r" b="b" t="t" l="l"/>
              <a:pathLst>
                <a:path h="133350" w="15240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466850" y="0"/>
                  </a:lnTo>
                  <a:cubicBezTo>
                    <a:pt x="1498473" y="0"/>
                    <a:pt x="1524000" y="25527"/>
                    <a:pt x="1524000" y="57150"/>
                  </a:cubicBezTo>
                  <a:lnTo>
                    <a:pt x="1524000" y="76200"/>
                  </a:lnTo>
                  <a:cubicBezTo>
                    <a:pt x="1524000" y="107823"/>
                    <a:pt x="1498473" y="133350"/>
                    <a:pt x="1466850" y="133350"/>
                  </a:cubicBezTo>
                  <a:lnTo>
                    <a:pt x="57150" y="133350"/>
                  </a:lnTo>
                  <a:cubicBezTo>
                    <a:pt x="25527" y="133350"/>
                    <a:pt x="0" y="107823"/>
                    <a:pt x="0" y="7620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85825" y="8143875"/>
            <a:ext cx="5143500" cy="542925"/>
            <a:chOff x="0" y="0"/>
            <a:chExt cx="6858000" cy="7239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58000" cy="723900"/>
            </a:xfrm>
            <a:custGeom>
              <a:avLst/>
              <a:gdLst/>
              <a:ahLst/>
              <a:cxnLst/>
              <a:rect r="r" b="b" t="t" l="l"/>
              <a:pathLst>
                <a:path h="723900" w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4595" r="0" b="-134595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6858000" cy="733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B8D93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ANTES E DEPOIS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85825" y="8715375"/>
            <a:ext cx="4714875" cy="771525"/>
            <a:chOff x="0" y="0"/>
            <a:chExt cx="6286500" cy="10287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286500" cy="1028700"/>
            </a:xfrm>
            <a:custGeom>
              <a:avLst/>
              <a:gdLst/>
              <a:ahLst/>
              <a:cxnLst/>
              <a:rect r="r" b="b" t="t" l="l"/>
              <a:pathLst>
                <a:path h="1028700" w="6286500">
                  <a:moveTo>
                    <a:pt x="0" y="0"/>
                  </a:moveTo>
                  <a:lnTo>
                    <a:pt x="6286500" y="0"/>
                  </a:lnTo>
                  <a:lnTo>
                    <a:pt x="6286500" y="1028700"/>
                  </a:lnTo>
                  <a:lnTo>
                    <a:pt x="0" y="1028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9075" r="0" b="-69075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6286500" cy="1038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Revitalização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071846" y="8343900"/>
            <a:ext cx="4199592" cy="571500"/>
            <a:chOff x="0" y="0"/>
            <a:chExt cx="5599455" cy="762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599450" cy="762000"/>
            </a:xfrm>
            <a:custGeom>
              <a:avLst/>
              <a:gdLst/>
              <a:ahLst/>
              <a:cxnLst/>
              <a:rect r="r" b="b" t="t" l="l"/>
              <a:pathLst>
                <a:path h="762000" w="5599450">
                  <a:moveTo>
                    <a:pt x="0" y="0"/>
                  </a:moveTo>
                  <a:lnTo>
                    <a:pt x="5599450" y="0"/>
                  </a:lnTo>
                  <a:lnTo>
                    <a:pt x="559945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3183" r="0" b="-93183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5599455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22"/>
                </a:lnSpc>
              </a:pPr>
              <a:r>
                <a:rPr lang="en-US" sz="218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Rua Viriato Correia, 239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5144750" y="8343900"/>
            <a:ext cx="2143125" cy="571500"/>
            <a:chOff x="0" y="0"/>
            <a:chExt cx="2857500" cy="762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857500" cy="762000"/>
            </a:xfrm>
            <a:custGeom>
              <a:avLst/>
              <a:gdLst/>
              <a:ahLst/>
              <a:cxnLst/>
              <a:rect r="r" b="b" t="t" l="l"/>
              <a:pathLst>
                <a:path h="762000" w="2857500">
                  <a:moveTo>
                    <a:pt x="0" y="0"/>
                  </a:moveTo>
                  <a:lnTo>
                    <a:pt x="2857500" y="0"/>
                  </a:lnTo>
                  <a:lnTo>
                    <a:pt x="28575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068" r="0" b="-2306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28575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295"/>
                </a:lnSpc>
              </a:pPr>
              <a:r>
                <a:rPr lang="en-US" sz="1912" b="true">
                  <a:solidFill>
                    <a:srgbClr val="CFE0D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16/mar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12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9352921" y="1113958"/>
            <a:ext cx="8134979" cy="6101229"/>
            <a:chOff x="0" y="0"/>
            <a:chExt cx="10846638" cy="8134972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846689" cy="8134985"/>
            </a:xfrm>
            <a:custGeom>
              <a:avLst/>
              <a:gdLst/>
              <a:ahLst/>
              <a:cxnLst/>
              <a:rect r="r" b="b" t="t" l="l"/>
              <a:pathLst>
                <a:path h="8134985" w="10846689">
                  <a:moveTo>
                    <a:pt x="0" y="0"/>
                  </a:moveTo>
                  <a:lnTo>
                    <a:pt x="10846689" y="0"/>
                  </a:lnTo>
                  <a:lnTo>
                    <a:pt x="10846689" y="8134985"/>
                  </a:lnTo>
                  <a:lnTo>
                    <a:pt x="0" y="8134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781364" y="1113958"/>
            <a:ext cx="8134979" cy="6101229"/>
            <a:chOff x="0" y="0"/>
            <a:chExt cx="10846638" cy="813497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846689" cy="8134985"/>
            </a:xfrm>
            <a:custGeom>
              <a:avLst/>
              <a:gdLst/>
              <a:ahLst/>
              <a:cxnLst/>
              <a:rect r="r" b="b" t="t" l="l"/>
              <a:pathLst>
                <a:path h="8134985" w="10846689">
                  <a:moveTo>
                    <a:pt x="0" y="0"/>
                  </a:moveTo>
                  <a:lnTo>
                    <a:pt x="10846689" y="0"/>
                  </a:lnTo>
                  <a:lnTo>
                    <a:pt x="10846689" y="8134985"/>
                  </a:lnTo>
                  <a:lnTo>
                    <a:pt x="0" y="8134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3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429500"/>
            <a:ext cx="18288000" cy="2857500"/>
            <a:chOff x="0" y="0"/>
            <a:chExt cx="24384000" cy="381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16352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885825" y="7829550"/>
            <a:ext cx="1143000" cy="100012"/>
            <a:chOff x="0" y="0"/>
            <a:chExt cx="1524000" cy="1333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133350"/>
            </a:xfrm>
            <a:custGeom>
              <a:avLst/>
              <a:gdLst/>
              <a:ahLst/>
              <a:cxnLst/>
              <a:rect r="r" b="b" t="t" l="l"/>
              <a:pathLst>
                <a:path h="133350" w="15240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466850" y="0"/>
                  </a:lnTo>
                  <a:cubicBezTo>
                    <a:pt x="1498473" y="0"/>
                    <a:pt x="1524000" y="25527"/>
                    <a:pt x="1524000" y="57150"/>
                  </a:cubicBezTo>
                  <a:lnTo>
                    <a:pt x="1524000" y="76200"/>
                  </a:lnTo>
                  <a:cubicBezTo>
                    <a:pt x="1524000" y="107823"/>
                    <a:pt x="1498473" y="133350"/>
                    <a:pt x="1466850" y="133350"/>
                  </a:cubicBezTo>
                  <a:lnTo>
                    <a:pt x="57150" y="133350"/>
                  </a:lnTo>
                  <a:cubicBezTo>
                    <a:pt x="25527" y="133350"/>
                    <a:pt x="0" y="107823"/>
                    <a:pt x="0" y="7620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85825" y="8143875"/>
            <a:ext cx="5143500" cy="542925"/>
            <a:chOff x="0" y="0"/>
            <a:chExt cx="6858000" cy="7239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58000" cy="723900"/>
            </a:xfrm>
            <a:custGeom>
              <a:avLst/>
              <a:gdLst/>
              <a:ahLst/>
              <a:cxnLst/>
              <a:rect r="r" b="b" t="t" l="l"/>
              <a:pathLst>
                <a:path h="723900" w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4595" r="0" b="-134595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6858000" cy="733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B8D93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ANTES E DEPOIS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85825" y="8715375"/>
            <a:ext cx="4714875" cy="771525"/>
            <a:chOff x="0" y="0"/>
            <a:chExt cx="6286500" cy="10287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286500" cy="1028700"/>
            </a:xfrm>
            <a:custGeom>
              <a:avLst/>
              <a:gdLst/>
              <a:ahLst/>
              <a:cxnLst/>
              <a:rect r="r" b="b" t="t" l="l"/>
              <a:pathLst>
                <a:path h="1028700" w="6286500">
                  <a:moveTo>
                    <a:pt x="0" y="0"/>
                  </a:moveTo>
                  <a:lnTo>
                    <a:pt x="6286500" y="0"/>
                  </a:lnTo>
                  <a:lnTo>
                    <a:pt x="6286500" y="1028700"/>
                  </a:lnTo>
                  <a:lnTo>
                    <a:pt x="0" y="1028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9075" r="0" b="-69075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6286500" cy="1038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Revitalização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143625" y="8343900"/>
            <a:ext cx="7429500" cy="571500"/>
            <a:chOff x="0" y="0"/>
            <a:chExt cx="9906000" cy="762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906000" cy="762000"/>
            </a:xfrm>
            <a:custGeom>
              <a:avLst/>
              <a:gdLst/>
              <a:ahLst/>
              <a:cxnLst/>
              <a:rect r="r" b="b" t="t" l="l"/>
              <a:pathLst>
                <a:path h="762000" w="9906000">
                  <a:moveTo>
                    <a:pt x="0" y="0"/>
                  </a:moveTo>
                  <a:lnTo>
                    <a:pt x="9906000" y="0"/>
                  </a:lnTo>
                  <a:lnTo>
                    <a:pt x="99060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3305" r="0" b="-203305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9906000" cy="7810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35"/>
                </a:lnSpc>
              </a:pPr>
              <a:r>
                <a:rPr lang="en-US" sz="236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Avenida Hebe Camargo, 100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5144750" y="8343900"/>
            <a:ext cx="2143125" cy="571500"/>
            <a:chOff x="0" y="0"/>
            <a:chExt cx="2857500" cy="762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857500" cy="762000"/>
            </a:xfrm>
            <a:custGeom>
              <a:avLst/>
              <a:gdLst/>
              <a:ahLst/>
              <a:cxnLst/>
              <a:rect r="r" b="b" t="t" l="l"/>
              <a:pathLst>
                <a:path h="762000" w="2857500">
                  <a:moveTo>
                    <a:pt x="0" y="0"/>
                  </a:moveTo>
                  <a:lnTo>
                    <a:pt x="2857500" y="0"/>
                  </a:lnTo>
                  <a:lnTo>
                    <a:pt x="28575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068" r="0" b="-2306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28575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295"/>
                </a:lnSpc>
              </a:pPr>
              <a:r>
                <a:rPr lang="en-US" sz="1912" b="true">
                  <a:solidFill>
                    <a:srgbClr val="CFE0D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18/mar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14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9344025" y="1364456"/>
            <a:ext cx="8143875" cy="6107906"/>
            <a:chOff x="0" y="0"/>
            <a:chExt cx="10858500" cy="814387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858500" cy="8143875"/>
            </a:xfrm>
            <a:custGeom>
              <a:avLst/>
              <a:gdLst/>
              <a:ahLst/>
              <a:cxnLst/>
              <a:rect r="r" b="b" t="t" l="l"/>
              <a:pathLst>
                <a:path h="8143875" w="10858500">
                  <a:moveTo>
                    <a:pt x="0" y="0"/>
                  </a:moveTo>
                  <a:lnTo>
                    <a:pt x="10858500" y="0"/>
                  </a:lnTo>
                  <a:lnTo>
                    <a:pt x="10858500" y="8143875"/>
                  </a:lnTo>
                  <a:lnTo>
                    <a:pt x="0" y="81438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800100" y="1371600"/>
            <a:ext cx="8134350" cy="6100762"/>
            <a:chOff x="0" y="0"/>
            <a:chExt cx="10845800" cy="81343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845800" cy="8134350"/>
            </a:xfrm>
            <a:custGeom>
              <a:avLst/>
              <a:gdLst/>
              <a:ahLst/>
              <a:cxnLst/>
              <a:rect r="r" b="b" t="t" l="l"/>
              <a:pathLst>
                <a:path h="8134350" w="10845800">
                  <a:moveTo>
                    <a:pt x="0" y="0"/>
                  </a:moveTo>
                  <a:lnTo>
                    <a:pt x="10845800" y="0"/>
                  </a:lnTo>
                  <a:lnTo>
                    <a:pt x="10845800" y="8134350"/>
                  </a:lnTo>
                  <a:lnTo>
                    <a:pt x="0" y="8134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3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429500"/>
            <a:ext cx="18288000" cy="2857500"/>
            <a:chOff x="0" y="0"/>
            <a:chExt cx="24384000" cy="381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16352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885825" y="7829550"/>
            <a:ext cx="1143000" cy="100012"/>
            <a:chOff x="0" y="0"/>
            <a:chExt cx="1524000" cy="1333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24000" cy="133350"/>
            </a:xfrm>
            <a:custGeom>
              <a:avLst/>
              <a:gdLst/>
              <a:ahLst/>
              <a:cxnLst/>
              <a:rect r="r" b="b" t="t" l="l"/>
              <a:pathLst>
                <a:path h="133350" w="15240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466850" y="0"/>
                  </a:lnTo>
                  <a:cubicBezTo>
                    <a:pt x="1498473" y="0"/>
                    <a:pt x="1524000" y="25527"/>
                    <a:pt x="1524000" y="57150"/>
                  </a:cubicBezTo>
                  <a:lnTo>
                    <a:pt x="1524000" y="76200"/>
                  </a:lnTo>
                  <a:cubicBezTo>
                    <a:pt x="1524000" y="107823"/>
                    <a:pt x="1498473" y="133350"/>
                    <a:pt x="1466850" y="133350"/>
                  </a:cubicBezTo>
                  <a:lnTo>
                    <a:pt x="57150" y="133350"/>
                  </a:lnTo>
                  <a:cubicBezTo>
                    <a:pt x="25527" y="133350"/>
                    <a:pt x="0" y="107823"/>
                    <a:pt x="0" y="7620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85825" y="8143875"/>
            <a:ext cx="5143500" cy="542925"/>
            <a:chOff x="0" y="0"/>
            <a:chExt cx="6858000" cy="7239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58000" cy="723900"/>
            </a:xfrm>
            <a:custGeom>
              <a:avLst/>
              <a:gdLst/>
              <a:ahLst/>
              <a:cxnLst/>
              <a:rect r="r" b="b" t="t" l="l"/>
              <a:pathLst>
                <a:path h="723900" w="6858000">
                  <a:moveTo>
                    <a:pt x="0" y="0"/>
                  </a:moveTo>
                  <a:lnTo>
                    <a:pt x="6858000" y="0"/>
                  </a:lnTo>
                  <a:lnTo>
                    <a:pt x="6858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4595" r="0" b="-134595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6858000" cy="733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b="true">
                  <a:solidFill>
                    <a:srgbClr val="B8D93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ANTES E DEPOIS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85825" y="8715375"/>
            <a:ext cx="4714875" cy="771525"/>
            <a:chOff x="0" y="0"/>
            <a:chExt cx="6286500" cy="10287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286500" cy="1028700"/>
            </a:xfrm>
            <a:custGeom>
              <a:avLst/>
              <a:gdLst/>
              <a:ahLst/>
              <a:cxnLst/>
              <a:rect r="r" b="b" t="t" l="l"/>
              <a:pathLst>
                <a:path h="1028700" w="6286500">
                  <a:moveTo>
                    <a:pt x="0" y="0"/>
                  </a:moveTo>
                  <a:lnTo>
                    <a:pt x="6286500" y="0"/>
                  </a:lnTo>
                  <a:lnTo>
                    <a:pt x="6286500" y="1028700"/>
                  </a:lnTo>
                  <a:lnTo>
                    <a:pt x="0" y="1028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9075" r="0" b="-69075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6286500" cy="1038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Revitalização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029325" y="8343900"/>
            <a:ext cx="7122671" cy="571500"/>
            <a:chOff x="0" y="0"/>
            <a:chExt cx="9496895" cy="762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496894" cy="762000"/>
            </a:xfrm>
            <a:custGeom>
              <a:avLst/>
              <a:gdLst/>
              <a:ahLst/>
              <a:cxnLst/>
              <a:rect r="r" b="b" t="t" l="l"/>
              <a:pathLst>
                <a:path h="762000" w="9496894">
                  <a:moveTo>
                    <a:pt x="0" y="0"/>
                  </a:moveTo>
                  <a:lnTo>
                    <a:pt x="9496894" y="0"/>
                  </a:lnTo>
                  <a:lnTo>
                    <a:pt x="9496894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2844" r="0" b="-192844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9496895" cy="7810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35"/>
                </a:lnSpc>
              </a:pPr>
              <a:r>
                <a:rPr lang="en-US" sz="236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Rua General João Pereira de Oliveira, 18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5144750" y="8343900"/>
            <a:ext cx="2143125" cy="571500"/>
            <a:chOff x="0" y="0"/>
            <a:chExt cx="2857500" cy="762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857500" cy="762000"/>
            </a:xfrm>
            <a:custGeom>
              <a:avLst/>
              <a:gdLst/>
              <a:ahLst/>
              <a:cxnLst/>
              <a:rect r="r" b="b" t="t" l="l"/>
              <a:pathLst>
                <a:path h="762000" w="2857500">
                  <a:moveTo>
                    <a:pt x="0" y="0"/>
                  </a:moveTo>
                  <a:lnTo>
                    <a:pt x="2857500" y="0"/>
                  </a:lnTo>
                  <a:lnTo>
                    <a:pt x="28575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068" r="0" b="-2306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28575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2295"/>
                </a:lnSpc>
              </a:pPr>
              <a:r>
                <a:rPr lang="en-US" sz="1912" b="true">
                  <a:solidFill>
                    <a:srgbClr val="CFE0D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13/mai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13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9408824" y="1400175"/>
            <a:ext cx="8077200" cy="6057900"/>
            <a:chOff x="0" y="0"/>
            <a:chExt cx="10769600" cy="8077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769600" cy="8077200"/>
            </a:xfrm>
            <a:custGeom>
              <a:avLst/>
              <a:gdLst/>
              <a:ahLst/>
              <a:cxnLst/>
              <a:rect r="r" b="b" t="t" l="l"/>
              <a:pathLst>
                <a:path h="8077200" w="10769600">
                  <a:moveTo>
                    <a:pt x="0" y="0"/>
                  </a:moveTo>
                  <a:lnTo>
                    <a:pt x="10769600" y="0"/>
                  </a:lnTo>
                  <a:lnTo>
                    <a:pt x="10769600" y="8077200"/>
                  </a:lnTo>
                  <a:lnTo>
                    <a:pt x="0" y="807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885825" y="1400175"/>
            <a:ext cx="8145904" cy="6109430"/>
            <a:chOff x="0" y="0"/>
            <a:chExt cx="10861205" cy="814590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861167" cy="8145907"/>
            </a:xfrm>
            <a:custGeom>
              <a:avLst/>
              <a:gdLst/>
              <a:ahLst/>
              <a:cxnLst/>
              <a:rect r="r" b="b" t="t" l="l"/>
              <a:pathLst>
                <a:path h="8145907" w="10861167">
                  <a:moveTo>
                    <a:pt x="0" y="0"/>
                  </a:moveTo>
                  <a:lnTo>
                    <a:pt x="10861167" y="0"/>
                  </a:lnTo>
                  <a:lnTo>
                    <a:pt x="10861167" y="8145907"/>
                  </a:lnTo>
                  <a:lnTo>
                    <a:pt x="0" y="8145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Serviço gratuito para a população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Cata-Bagulho: descarte correto para objetos grandes e sem uso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715625" y="2143125"/>
            <a:ext cx="6715125" cy="7029450"/>
            <a:chOff x="0" y="0"/>
            <a:chExt cx="8953500" cy="9372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953500" cy="9372600"/>
            </a:xfrm>
            <a:custGeom>
              <a:avLst/>
              <a:gdLst/>
              <a:ahLst/>
              <a:cxnLst/>
              <a:rect r="r" b="b" t="t" l="l"/>
              <a:pathLst>
                <a:path h="9372600" w="8953500">
                  <a:moveTo>
                    <a:pt x="0" y="0"/>
                  </a:moveTo>
                  <a:lnTo>
                    <a:pt x="8953500" y="0"/>
                  </a:lnTo>
                  <a:lnTo>
                    <a:pt x="8953500" y="9372600"/>
                  </a:lnTo>
                  <a:lnTo>
                    <a:pt x="0" y="9372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9787" t="0" r="-19787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2714625"/>
            <a:ext cx="742950" cy="742950"/>
            <a:chOff x="0" y="0"/>
            <a:chExt cx="990600" cy="990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90600" cy="990600"/>
            </a:xfrm>
            <a:custGeom>
              <a:avLst/>
              <a:gdLst/>
              <a:ahLst/>
              <a:cxnLst/>
              <a:rect r="r" b="b" t="t" l="l"/>
              <a:pathLst>
                <a:path h="990600" w="990600">
                  <a:moveTo>
                    <a:pt x="0" y="495300"/>
                  </a:moveTo>
                  <a:cubicBezTo>
                    <a:pt x="0" y="221742"/>
                    <a:pt x="221742" y="0"/>
                    <a:pt x="495300" y="0"/>
                  </a:cubicBezTo>
                  <a:cubicBezTo>
                    <a:pt x="768858" y="0"/>
                    <a:pt x="990600" y="221742"/>
                    <a:pt x="990600" y="495300"/>
                  </a:cubicBezTo>
                  <a:cubicBezTo>
                    <a:pt x="990600" y="768858"/>
                    <a:pt x="768858" y="990600"/>
                    <a:pt x="495300" y="990600"/>
                  </a:cubicBezTo>
                  <a:cubicBezTo>
                    <a:pt x="221742" y="990600"/>
                    <a:pt x="0" y="768858"/>
                    <a:pt x="0" y="49530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00" y="2714625"/>
            <a:ext cx="742950" cy="742950"/>
            <a:chOff x="0" y="0"/>
            <a:chExt cx="990600" cy="9906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90600" cy="990600"/>
            </a:xfrm>
            <a:custGeom>
              <a:avLst/>
              <a:gdLst/>
              <a:ahLst/>
              <a:cxnLst/>
              <a:rect r="r" b="b" t="t" l="l"/>
              <a:pathLst>
                <a:path h="990600" w="990600">
                  <a:moveTo>
                    <a:pt x="0" y="0"/>
                  </a:moveTo>
                  <a:lnTo>
                    <a:pt x="990600" y="0"/>
                  </a:lnTo>
                  <a:lnTo>
                    <a:pt x="990600" y="990600"/>
                  </a:lnTo>
                  <a:lnTo>
                    <a:pt x="0" y="990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990600" cy="1000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65"/>
                </a:lnSpc>
              </a:pPr>
              <a:r>
                <a:rPr lang="en-US" sz="213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000250" y="2686050"/>
            <a:ext cx="7143750" cy="457200"/>
            <a:chOff x="0" y="0"/>
            <a:chExt cx="9525000" cy="6096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525000" cy="609600"/>
            </a:xfrm>
            <a:custGeom>
              <a:avLst/>
              <a:gdLst/>
              <a:ahLst/>
              <a:cxnLst/>
              <a:rect r="r" b="b" t="t" l="l"/>
              <a:pathLst>
                <a:path h="609600" w="9525000">
                  <a:moveTo>
                    <a:pt x="0" y="0"/>
                  </a:moveTo>
                  <a:lnTo>
                    <a:pt x="9525000" y="0"/>
                  </a:lnTo>
                  <a:lnTo>
                    <a:pt x="952500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4453" r="0" b="-254453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9525000" cy="628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sz="2099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Consulte a programação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000250" y="3171825"/>
            <a:ext cx="7286625" cy="771525"/>
            <a:chOff x="0" y="0"/>
            <a:chExt cx="9715500" cy="10287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715500" cy="1028700"/>
            </a:xfrm>
            <a:custGeom>
              <a:avLst/>
              <a:gdLst/>
              <a:ahLst/>
              <a:cxnLst/>
              <a:rect r="r" b="b" t="t" l="l"/>
              <a:pathLst>
                <a:path h="1028700" w="9715500">
                  <a:moveTo>
                    <a:pt x="0" y="0"/>
                  </a:moveTo>
                  <a:lnTo>
                    <a:pt x="9715500" y="0"/>
                  </a:lnTo>
                  <a:lnTo>
                    <a:pt x="9715500" y="1028700"/>
                  </a:lnTo>
                  <a:lnTo>
                    <a:pt x="0" y="1028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4025" r="0" b="-134025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9715500" cy="1038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A coleta ocorre em dias definidos, a partir das 7h.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14400" y="4743450"/>
            <a:ext cx="742950" cy="742950"/>
            <a:chOff x="0" y="0"/>
            <a:chExt cx="990600" cy="990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90600" cy="990600"/>
            </a:xfrm>
            <a:custGeom>
              <a:avLst/>
              <a:gdLst/>
              <a:ahLst/>
              <a:cxnLst/>
              <a:rect r="r" b="b" t="t" l="l"/>
              <a:pathLst>
                <a:path h="990600" w="990600">
                  <a:moveTo>
                    <a:pt x="0" y="495300"/>
                  </a:moveTo>
                  <a:cubicBezTo>
                    <a:pt x="0" y="221742"/>
                    <a:pt x="221742" y="0"/>
                    <a:pt x="495300" y="0"/>
                  </a:cubicBezTo>
                  <a:cubicBezTo>
                    <a:pt x="768858" y="0"/>
                    <a:pt x="990600" y="221742"/>
                    <a:pt x="990600" y="495300"/>
                  </a:cubicBezTo>
                  <a:cubicBezTo>
                    <a:pt x="990600" y="768858"/>
                    <a:pt x="768858" y="990600"/>
                    <a:pt x="495300" y="990600"/>
                  </a:cubicBezTo>
                  <a:cubicBezTo>
                    <a:pt x="221742" y="990600"/>
                    <a:pt x="0" y="768858"/>
                    <a:pt x="0" y="49530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914400" y="4743450"/>
            <a:ext cx="742950" cy="742950"/>
            <a:chOff x="0" y="0"/>
            <a:chExt cx="990600" cy="9906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90600" cy="990600"/>
            </a:xfrm>
            <a:custGeom>
              <a:avLst/>
              <a:gdLst/>
              <a:ahLst/>
              <a:cxnLst/>
              <a:rect r="r" b="b" t="t" l="l"/>
              <a:pathLst>
                <a:path h="990600" w="990600">
                  <a:moveTo>
                    <a:pt x="0" y="0"/>
                  </a:moveTo>
                  <a:lnTo>
                    <a:pt x="990600" y="0"/>
                  </a:lnTo>
                  <a:lnTo>
                    <a:pt x="990600" y="990600"/>
                  </a:lnTo>
                  <a:lnTo>
                    <a:pt x="0" y="990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990600" cy="1000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65"/>
                </a:lnSpc>
              </a:pPr>
              <a:r>
                <a:rPr lang="en-US" sz="213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2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000250" y="4714875"/>
            <a:ext cx="7143750" cy="457200"/>
            <a:chOff x="0" y="0"/>
            <a:chExt cx="9525000" cy="6096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525000" cy="609600"/>
            </a:xfrm>
            <a:custGeom>
              <a:avLst/>
              <a:gdLst/>
              <a:ahLst/>
              <a:cxnLst/>
              <a:rect r="r" b="b" t="t" l="l"/>
              <a:pathLst>
                <a:path h="609600" w="9525000">
                  <a:moveTo>
                    <a:pt x="0" y="0"/>
                  </a:moveTo>
                  <a:lnTo>
                    <a:pt x="9525000" y="0"/>
                  </a:lnTo>
                  <a:lnTo>
                    <a:pt x="952500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4453" r="0" b="-254453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9525000" cy="628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sz="2099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Separe os itens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2000250" y="5200650"/>
            <a:ext cx="7286625" cy="771525"/>
            <a:chOff x="0" y="0"/>
            <a:chExt cx="9715500" cy="10287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9715500" cy="1028700"/>
            </a:xfrm>
            <a:custGeom>
              <a:avLst/>
              <a:gdLst/>
              <a:ahLst/>
              <a:cxnLst/>
              <a:rect r="r" b="b" t="t" l="l"/>
              <a:pathLst>
                <a:path h="1028700" w="9715500">
                  <a:moveTo>
                    <a:pt x="0" y="0"/>
                  </a:moveTo>
                  <a:lnTo>
                    <a:pt x="9715500" y="0"/>
                  </a:lnTo>
                  <a:lnTo>
                    <a:pt x="9715500" y="1028700"/>
                  </a:lnTo>
                  <a:lnTo>
                    <a:pt x="0" y="1028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4025" r="0" b="-134025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9715500" cy="1038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Móveis, colchões e outros objetos volumosos devem ficar na calçada no dia indicado.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914400" y="6772275"/>
            <a:ext cx="742950" cy="742950"/>
            <a:chOff x="0" y="0"/>
            <a:chExt cx="990600" cy="9906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990600" cy="990600"/>
            </a:xfrm>
            <a:custGeom>
              <a:avLst/>
              <a:gdLst/>
              <a:ahLst/>
              <a:cxnLst/>
              <a:rect r="r" b="b" t="t" l="l"/>
              <a:pathLst>
                <a:path h="990600" w="990600">
                  <a:moveTo>
                    <a:pt x="0" y="495300"/>
                  </a:moveTo>
                  <a:cubicBezTo>
                    <a:pt x="0" y="221742"/>
                    <a:pt x="221742" y="0"/>
                    <a:pt x="495300" y="0"/>
                  </a:cubicBezTo>
                  <a:cubicBezTo>
                    <a:pt x="768858" y="0"/>
                    <a:pt x="990600" y="221742"/>
                    <a:pt x="990600" y="495300"/>
                  </a:cubicBezTo>
                  <a:cubicBezTo>
                    <a:pt x="990600" y="768858"/>
                    <a:pt x="768858" y="990600"/>
                    <a:pt x="495300" y="990600"/>
                  </a:cubicBezTo>
                  <a:cubicBezTo>
                    <a:pt x="221742" y="990600"/>
                    <a:pt x="0" y="768858"/>
                    <a:pt x="0" y="49530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914400" y="6772275"/>
            <a:ext cx="742950" cy="742950"/>
            <a:chOff x="0" y="0"/>
            <a:chExt cx="990600" cy="9906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990600" cy="990600"/>
            </a:xfrm>
            <a:custGeom>
              <a:avLst/>
              <a:gdLst/>
              <a:ahLst/>
              <a:cxnLst/>
              <a:rect r="r" b="b" t="t" l="l"/>
              <a:pathLst>
                <a:path h="990600" w="990600">
                  <a:moveTo>
                    <a:pt x="0" y="0"/>
                  </a:moveTo>
                  <a:lnTo>
                    <a:pt x="990600" y="0"/>
                  </a:lnTo>
                  <a:lnTo>
                    <a:pt x="990600" y="990600"/>
                  </a:lnTo>
                  <a:lnTo>
                    <a:pt x="0" y="990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990600" cy="1000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65"/>
                </a:lnSpc>
              </a:pPr>
              <a:r>
                <a:rPr lang="en-US" sz="213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3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000250" y="6743700"/>
            <a:ext cx="7143750" cy="457200"/>
            <a:chOff x="0" y="0"/>
            <a:chExt cx="9525000" cy="6096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9525000" cy="609600"/>
            </a:xfrm>
            <a:custGeom>
              <a:avLst/>
              <a:gdLst/>
              <a:ahLst/>
              <a:cxnLst/>
              <a:rect r="r" b="b" t="t" l="l"/>
              <a:pathLst>
                <a:path h="609600" w="9525000">
                  <a:moveTo>
                    <a:pt x="0" y="0"/>
                  </a:moveTo>
                  <a:lnTo>
                    <a:pt x="9525000" y="0"/>
                  </a:lnTo>
                  <a:lnTo>
                    <a:pt x="952500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4453" r="0" b="-254453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9525000" cy="628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19"/>
                </a:lnSpc>
              </a:pPr>
              <a:r>
                <a:rPr lang="en-US" sz="2099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Use o Ecoponto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2000250" y="7229475"/>
            <a:ext cx="7286625" cy="771525"/>
            <a:chOff x="0" y="0"/>
            <a:chExt cx="9715500" cy="10287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9715500" cy="1028700"/>
            </a:xfrm>
            <a:custGeom>
              <a:avLst/>
              <a:gdLst/>
              <a:ahLst/>
              <a:cxnLst/>
              <a:rect r="r" b="b" t="t" l="l"/>
              <a:pathLst>
                <a:path h="1028700" w="9715500">
                  <a:moveTo>
                    <a:pt x="0" y="0"/>
                  </a:moveTo>
                  <a:lnTo>
                    <a:pt x="9715500" y="0"/>
                  </a:lnTo>
                  <a:lnTo>
                    <a:pt x="9715500" y="1028700"/>
                  </a:lnTo>
                  <a:lnTo>
                    <a:pt x="0" y="1028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4025" r="0" b="-134025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9525"/>
              <a:ext cx="9715500" cy="1038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Se não puder aguardar, leve o material ao Ecoponto mais próximo.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15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Ecopontos de Campo Limpo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Descarte gratuito de até 1 m³ de resíduos inservíveis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57250" y="2428875"/>
            <a:ext cx="5857875" cy="6000750"/>
            <a:chOff x="0" y="0"/>
            <a:chExt cx="7810500" cy="8001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810500" cy="8001000"/>
            </a:xfrm>
            <a:custGeom>
              <a:avLst/>
              <a:gdLst/>
              <a:ahLst/>
              <a:cxnLst/>
              <a:rect r="r" b="b" t="t" l="l"/>
              <a:pathLst>
                <a:path h="8001000" w="78105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lnTo>
                    <a:pt x="7467600" y="0"/>
                  </a:lnTo>
                  <a:cubicBezTo>
                    <a:pt x="7656957" y="0"/>
                    <a:pt x="7810500" y="153543"/>
                    <a:pt x="7810500" y="342900"/>
                  </a:cubicBezTo>
                  <a:lnTo>
                    <a:pt x="7810500" y="7658100"/>
                  </a:lnTo>
                  <a:cubicBezTo>
                    <a:pt x="7810500" y="7847457"/>
                    <a:pt x="7656957" y="8001000"/>
                    <a:pt x="7467600" y="8001000"/>
                  </a:cubicBezTo>
                  <a:lnTo>
                    <a:pt x="342900" y="8001000"/>
                  </a:lnTo>
                  <a:cubicBezTo>
                    <a:pt x="153543" y="8001000"/>
                    <a:pt x="0" y="7847457"/>
                    <a:pt x="0" y="7658100"/>
                  </a:cubicBezTo>
                  <a:close/>
                </a:path>
              </a:pathLst>
            </a:custGeom>
            <a:solidFill>
              <a:srgbClr val="16352B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57300" y="2828925"/>
            <a:ext cx="2857500" cy="428625"/>
            <a:chOff x="0" y="0"/>
            <a:chExt cx="3810000" cy="5715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810000" cy="571500"/>
            </a:xfrm>
            <a:custGeom>
              <a:avLst/>
              <a:gdLst/>
              <a:ahLst/>
              <a:cxnLst/>
              <a:rect r="r" b="b" t="t" l="l"/>
              <a:pathLst>
                <a:path h="571500" w="3810000">
                  <a:moveTo>
                    <a:pt x="0" y="0"/>
                  </a:moveTo>
                  <a:lnTo>
                    <a:pt x="3810000" y="0"/>
                  </a:lnTo>
                  <a:lnTo>
                    <a:pt x="3810000" y="571500"/>
                  </a:lnTo>
                  <a:lnTo>
                    <a:pt x="0" y="5715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9900" r="0" b="-7990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3810000" cy="581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 b="true">
                  <a:solidFill>
                    <a:srgbClr val="B8D93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HORÁRIOS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257300" y="3457575"/>
            <a:ext cx="4572000" cy="2714625"/>
            <a:chOff x="0" y="0"/>
            <a:chExt cx="6096000" cy="36195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096000" cy="3619500"/>
            </a:xfrm>
            <a:custGeom>
              <a:avLst/>
              <a:gdLst/>
              <a:ahLst/>
              <a:cxnLst/>
              <a:rect r="r" b="b" t="t" l="l"/>
              <a:pathLst>
                <a:path h="36195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3619500"/>
                  </a:lnTo>
                  <a:lnTo>
                    <a:pt x="0" y="36195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180" t="0" r="-2618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6096000" cy="3629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Segunda a sábado</a:t>
              </a:r>
            </a:p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6h às 22h</a:t>
              </a:r>
            </a:p>
            <a:p>
              <a:pPr algn="l">
                <a:lnSpc>
                  <a:spcPts val="3240"/>
                </a:lnSpc>
              </a:pPr>
            </a:p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Domingos e feriados</a:t>
              </a:r>
            </a:p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6h às 18h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57300" y="6886575"/>
            <a:ext cx="4600575" cy="1000125"/>
            <a:chOff x="0" y="0"/>
            <a:chExt cx="6134100" cy="13335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341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6134100">
                  <a:moveTo>
                    <a:pt x="0" y="0"/>
                  </a:moveTo>
                  <a:lnTo>
                    <a:pt x="6134100" y="0"/>
                  </a:lnTo>
                  <a:lnTo>
                    <a:pt x="6134100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9631" r="0" b="-39631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6134100" cy="1343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>
                  <a:solidFill>
                    <a:srgbClr val="CFE0D6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São Paulo conta com 132 Ecopontos; 14 são operados pela Constroeste.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215188" y="2371725"/>
            <a:ext cx="10201275" cy="1085850"/>
            <a:chOff x="0" y="0"/>
            <a:chExt cx="13601700" cy="1447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601700" cy="1447800"/>
            </a:xfrm>
            <a:custGeom>
              <a:avLst/>
              <a:gdLst/>
              <a:ahLst/>
              <a:cxnLst/>
              <a:rect r="r" b="b" t="t" l="l"/>
              <a:pathLst>
                <a:path h="1447800" w="136017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lnTo>
                    <a:pt x="13335000" y="0"/>
                  </a:lnTo>
                  <a:cubicBezTo>
                    <a:pt x="13482320" y="0"/>
                    <a:pt x="13601700" y="119380"/>
                    <a:pt x="13601700" y="266700"/>
                  </a:cubicBezTo>
                  <a:lnTo>
                    <a:pt x="13601700" y="1181100"/>
                  </a:lnTo>
                  <a:cubicBezTo>
                    <a:pt x="13601700" y="1328420"/>
                    <a:pt x="13482320" y="1447800"/>
                    <a:pt x="13335000" y="1447800"/>
                  </a:cubicBezTo>
                  <a:lnTo>
                    <a:pt x="266700" y="1447800"/>
                  </a:lnTo>
                  <a:cubicBezTo>
                    <a:pt x="119380" y="1447800"/>
                    <a:pt x="0" y="1328420"/>
                    <a:pt x="0" y="1181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7572375" y="2514600"/>
            <a:ext cx="3000375" cy="357188"/>
            <a:chOff x="0" y="0"/>
            <a:chExt cx="4000500" cy="47625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000500" cy="476250"/>
            </a:xfrm>
            <a:custGeom>
              <a:avLst/>
              <a:gdLst/>
              <a:ahLst/>
              <a:cxnLst/>
              <a:rect r="r" b="b" t="t" l="l"/>
              <a:pathLst>
                <a:path h="476250" w="4000500">
                  <a:moveTo>
                    <a:pt x="0" y="0"/>
                  </a:moveTo>
                  <a:lnTo>
                    <a:pt x="4000500" y="0"/>
                  </a:lnTo>
                  <a:lnTo>
                    <a:pt x="4000500" y="476250"/>
                  </a:lnTo>
                  <a:lnTo>
                    <a:pt x="0" y="47625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3674" r="0" b="-113674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"/>
              <a:ext cx="4000500" cy="485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94"/>
                </a:lnSpc>
              </a:pPr>
              <a:r>
                <a:rPr lang="en-US" sz="1578" b="true">
                  <a:solidFill>
                    <a:srgbClr val="2E9D3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Santo Dias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7572375" y="2900362"/>
            <a:ext cx="8858250" cy="342900"/>
            <a:chOff x="0" y="0"/>
            <a:chExt cx="11811000" cy="4572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1811000" cy="457200"/>
            </a:xfrm>
            <a:custGeom>
              <a:avLst/>
              <a:gdLst/>
              <a:ahLst/>
              <a:cxnLst/>
              <a:rect r="r" b="b" t="t" l="l"/>
              <a:pathLst>
                <a:path h="457200" w="11811000">
                  <a:moveTo>
                    <a:pt x="0" y="0"/>
                  </a:moveTo>
                  <a:lnTo>
                    <a:pt x="11811000" y="0"/>
                  </a:lnTo>
                  <a:lnTo>
                    <a:pt x="1181100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3363" r="0" b="-453363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11811000" cy="466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61"/>
                </a:lnSpc>
              </a:pPr>
              <a:r>
                <a:rPr lang="en-US" sz="1468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Travessa Rosifloras, 301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7215188" y="3686175"/>
            <a:ext cx="10201275" cy="1085850"/>
            <a:chOff x="0" y="0"/>
            <a:chExt cx="13601700" cy="1447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601700" cy="1447800"/>
            </a:xfrm>
            <a:custGeom>
              <a:avLst/>
              <a:gdLst/>
              <a:ahLst/>
              <a:cxnLst/>
              <a:rect r="r" b="b" t="t" l="l"/>
              <a:pathLst>
                <a:path h="1447800" w="136017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lnTo>
                    <a:pt x="13335000" y="0"/>
                  </a:lnTo>
                  <a:cubicBezTo>
                    <a:pt x="13482320" y="0"/>
                    <a:pt x="13601700" y="119380"/>
                    <a:pt x="13601700" y="266700"/>
                  </a:cubicBezTo>
                  <a:lnTo>
                    <a:pt x="13601700" y="1181100"/>
                  </a:lnTo>
                  <a:cubicBezTo>
                    <a:pt x="13601700" y="1328420"/>
                    <a:pt x="13482320" y="1447800"/>
                    <a:pt x="13335000" y="1447800"/>
                  </a:cubicBezTo>
                  <a:lnTo>
                    <a:pt x="266700" y="1447800"/>
                  </a:lnTo>
                  <a:cubicBezTo>
                    <a:pt x="119380" y="1447800"/>
                    <a:pt x="0" y="1328420"/>
                    <a:pt x="0" y="1181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7572375" y="3829050"/>
            <a:ext cx="3000375" cy="357188"/>
            <a:chOff x="0" y="0"/>
            <a:chExt cx="4000500" cy="47625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000500" cy="476250"/>
            </a:xfrm>
            <a:custGeom>
              <a:avLst/>
              <a:gdLst/>
              <a:ahLst/>
              <a:cxnLst/>
              <a:rect r="r" b="b" t="t" l="l"/>
              <a:pathLst>
                <a:path h="476250" w="4000500">
                  <a:moveTo>
                    <a:pt x="0" y="0"/>
                  </a:moveTo>
                  <a:lnTo>
                    <a:pt x="4000500" y="0"/>
                  </a:lnTo>
                  <a:lnTo>
                    <a:pt x="4000500" y="476250"/>
                  </a:lnTo>
                  <a:lnTo>
                    <a:pt x="0" y="47625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3674" r="0" b="-113674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4000500" cy="485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94"/>
                </a:lnSpc>
              </a:pPr>
              <a:r>
                <a:rPr lang="en-US" sz="1578" b="true">
                  <a:solidFill>
                    <a:srgbClr val="2E9D3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Parque Fernanda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7572375" y="4214812"/>
            <a:ext cx="8858250" cy="342900"/>
            <a:chOff x="0" y="0"/>
            <a:chExt cx="11811000" cy="457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1811000" cy="457200"/>
            </a:xfrm>
            <a:custGeom>
              <a:avLst/>
              <a:gdLst/>
              <a:ahLst/>
              <a:cxnLst/>
              <a:rect r="r" b="b" t="t" l="l"/>
              <a:pathLst>
                <a:path h="457200" w="11811000">
                  <a:moveTo>
                    <a:pt x="0" y="0"/>
                  </a:moveTo>
                  <a:lnTo>
                    <a:pt x="11811000" y="0"/>
                  </a:lnTo>
                  <a:lnTo>
                    <a:pt x="1181100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3363" r="0" b="-453363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"/>
              <a:ext cx="11811000" cy="466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61"/>
                </a:lnSpc>
              </a:pPr>
              <a:r>
                <a:rPr lang="en-US" sz="1468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Av. Dr. Salvador Rocco, 261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7215188" y="5000625"/>
            <a:ext cx="10201275" cy="1085850"/>
            <a:chOff x="0" y="0"/>
            <a:chExt cx="13601700" cy="1447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3601700" cy="1447800"/>
            </a:xfrm>
            <a:custGeom>
              <a:avLst/>
              <a:gdLst/>
              <a:ahLst/>
              <a:cxnLst/>
              <a:rect r="r" b="b" t="t" l="l"/>
              <a:pathLst>
                <a:path h="1447800" w="136017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lnTo>
                    <a:pt x="13335000" y="0"/>
                  </a:lnTo>
                  <a:cubicBezTo>
                    <a:pt x="13482320" y="0"/>
                    <a:pt x="13601700" y="119380"/>
                    <a:pt x="13601700" y="266700"/>
                  </a:cubicBezTo>
                  <a:lnTo>
                    <a:pt x="13601700" y="1181100"/>
                  </a:lnTo>
                  <a:cubicBezTo>
                    <a:pt x="13601700" y="1328420"/>
                    <a:pt x="13482320" y="1447800"/>
                    <a:pt x="13335000" y="1447800"/>
                  </a:cubicBezTo>
                  <a:lnTo>
                    <a:pt x="266700" y="1447800"/>
                  </a:lnTo>
                  <a:cubicBezTo>
                    <a:pt x="119380" y="1447800"/>
                    <a:pt x="0" y="1328420"/>
                    <a:pt x="0" y="1181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9" id="39"/>
          <p:cNvGrpSpPr/>
          <p:nvPr/>
        </p:nvGrpSpPr>
        <p:grpSpPr>
          <a:xfrm rot="0">
            <a:off x="7572375" y="5143500"/>
            <a:ext cx="3000375" cy="357188"/>
            <a:chOff x="0" y="0"/>
            <a:chExt cx="4000500" cy="47625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4000500" cy="476250"/>
            </a:xfrm>
            <a:custGeom>
              <a:avLst/>
              <a:gdLst/>
              <a:ahLst/>
              <a:cxnLst/>
              <a:rect r="r" b="b" t="t" l="l"/>
              <a:pathLst>
                <a:path h="476250" w="4000500">
                  <a:moveTo>
                    <a:pt x="0" y="0"/>
                  </a:moveTo>
                  <a:lnTo>
                    <a:pt x="4000500" y="0"/>
                  </a:lnTo>
                  <a:lnTo>
                    <a:pt x="4000500" y="476250"/>
                  </a:lnTo>
                  <a:lnTo>
                    <a:pt x="0" y="47625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3674" r="0" b="-113674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9525"/>
              <a:ext cx="4000500" cy="485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94"/>
                </a:lnSpc>
              </a:pPr>
              <a:r>
                <a:rPr lang="en-US" sz="1578" b="true">
                  <a:solidFill>
                    <a:srgbClr val="2E9D3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Olinda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7572375" y="5529262"/>
            <a:ext cx="8858250" cy="342900"/>
            <a:chOff x="0" y="0"/>
            <a:chExt cx="11811000" cy="4572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1811000" cy="457200"/>
            </a:xfrm>
            <a:custGeom>
              <a:avLst/>
              <a:gdLst/>
              <a:ahLst/>
              <a:cxnLst/>
              <a:rect r="r" b="b" t="t" l="l"/>
              <a:pathLst>
                <a:path h="457200" w="11811000">
                  <a:moveTo>
                    <a:pt x="0" y="0"/>
                  </a:moveTo>
                  <a:lnTo>
                    <a:pt x="11811000" y="0"/>
                  </a:lnTo>
                  <a:lnTo>
                    <a:pt x="1181100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3363" r="0" b="-453363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9525"/>
              <a:ext cx="11811000" cy="466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61"/>
                </a:lnSpc>
              </a:pPr>
              <a:r>
                <a:rPr lang="en-US" sz="1468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Rua Nelson Brissac, 1325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7215188" y="6315075"/>
            <a:ext cx="10201275" cy="1085850"/>
            <a:chOff x="0" y="0"/>
            <a:chExt cx="13601700" cy="1447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3601700" cy="1447800"/>
            </a:xfrm>
            <a:custGeom>
              <a:avLst/>
              <a:gdLst/>
              <a:ahLst/>
              <a:cxnLst/>
              <a:rect r="r" b="b" t="t" l="l"/>
              <a:pathLst>
                <a:path h="1447800" w="136017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lnTo>
                    <a:pt x="13335000" y="0"/>
                  </a:lnTo>
                  <a:cubicBezTo>
                    <a:pt x="13482320" y="0"/>
                    <a:pt x="13601700" y="119380"/>
                    <a:pt x="13601700" y="266700"/>
                  </a:cubicBezTo>
                  <a:lnTo>
                    <a:pt x="13601700" y="1181100"/>
                  </a:lnTo>
                  <a:cubicBezTo>
                    <a:pt x="13601700" y="1328420"/>
                    <a:pt x="13482320" y="1447800"/>
                    <a:pt x="13335000" y="1447800"/>
                  </a:cubicBezTo>
                  <a:lnTo>
                    <a:pt x="266700" y="1447800"/>
                  </a:lnTo>
                  <a:cubicBezTo>
                    <a:pt x="119380" y="1447800"/>
                    <a:pt x="0" y="1328420"/>
                    <a:pt x="0" y="1181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7572375" y="6457950"/>
            <a:ext cx="3000375" cy="357188"/>
            <a:chOff x="0" y="0"/>
            <a:chExt cx="4000500" cy="47625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000500" cy="476250"/>
            </a:xfrm>
            <a:custGeom>
              <a:avLst/>
              <a:gdLst/>
              <a:ahLst/>
              <a:cxnLst/>
              <a:rect r="r" b="b" t="t" l="l"/>
              <a:pathLst>
                <a:path h="476250" w="4000500">
                  <a:moveTo>
                    <a:pt x="0" y="0"/>
                  </a:moveTo>
                  <a:lnTo>
                    <a:pt x="4000500" y="0"/>
                  </a:lnTo>
                  <a:lnTo>
                    <a:pt x="4000500" y="476250"/>
                  </a:lnTo>
                  <a:lnTo>
                    <a:pt x="0" y="47625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3674" r="0" b="-113674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9525"/>
              <a:ext cx="4000500" cy="485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94"/>
                </a:lnSpc>
              </a:pPr>
              <a:r>
                <a:rPr lang="en-US" sz="1578" b="true">
                  <a:solidFill>
                    <a:srgbClr val="2E9D3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Paraisópolis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7572375" y="6843712"/>
            <a:ext cx="8858250" cy="342900"/>
            <a:chOff x="0" y="0"/>
            <a:chExt cx="11811000" cy="4572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1811000" cy="457200"/>
            </a:xfrm>
            <a:custGeom>
              <a:avLst/>
              <a:gdLst/>
              <a:ahLst/>
              <a:cxnLst/>
              <a:rect r="r" b="b" t="t" l="l"/>
              <a:pathLst>
                <a:path h="457200" w="11811000">
                  <a:moveTo>
                    <a:pt x="0" y="0"/>
                  </a:moveTo>
                  <a:lnTo>
                    <a:pt x="11811000" y="0"/>
                  </a:lnTo>
                  <a:lnTo>
                    <a:pt x="1181100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3363" r="0" b="-453363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9525"/>
              <a:ext cx="11811000" cy="466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61"/>
                </a:lnSpc>
              </a:pPr>
              <a:r>
                <a:rPr lang="en-US" sz="1468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Rua Iraparã, 73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7215188" y="7629525"/>
            <a:ext cx="10201275" cy="1085850"/>
            <a:chOff x="0" y="0"/>
            <a:chExt cx="13601700" cy="1447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13601700" cy="1447800"/>
            </a:xfrm>
            <a:custGeom>
              <a:avLst/>
              <a:gdLst/>
              <a:ahLst/>
              <a:cxnLst/>
              <a:rect r="r" b="b" t="t" l="l"/>
              <a:pathLst>
                <a:path h="1447800" w="136017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lnTo>
                    <a:pt x="13335000" y="0"/>
                  </a:lnTo>
                  <a:cubicBezTo>
                    <a:pt x="13482320" y="0"/>
                    <a:pt x="13601700" y="119380"/>
                    <a:pt x="13601700" y="266700"/>
                  </a:cubicBezTo>
                  <a:lnTo>
                    <a:pt x="13601700" y="1181100"/>
                  </a:lnTo>
                  <a:cubicBezTo>
                    <a:pt x="13601700" y="1328420"/>
                    <a:pt x="13482320" y="1447800"/>
                    <a:pt x="13335000" y="1447800"/>
                  </a:cubicBezTo>
                  <a:lnTo>
                    <a:pt x="266700" y="1447800"/>
                  </a:lnTo>
                  <a:cubicBezTo>
                    <a:pt x="119380" y="1447800"/>
                    <a:pt x="0" y="1328420"/>
                    <a:pt x="0" y="1181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7572375" y="7772400"/>
            <a:ext cx="3000375" cy="357188"/>
            <a:chOff x="0" y="0"/>
            <a:chExt cx="4000500" cy="47625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000500" cy="476250"/>
            </a:xfrm>
            <a:custGeom>
              <a:avLst/>
              <a:gdLst/>
              <a:ahLst/>
              <a:cxnLst/>
              <a:rect r="r" b="b" t="t" l="l"/>
              <a:pathLst>
                <a:path h="476250" w="4000500">
                  <a:moveTo>
                    <a:pt x="0" y="0"/>
                  </a:moveTo>
                  <a:lnTo>
                    <a:pt x="4000500" y="0"/>
                  </a:lnTo>
                  <a:lnTo>
                    <a:pt x="4000500" y="476250"/>
                  </a:lnTo>
                  <a:lnTo>
                    <a:pt x="0" y="47625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3674" r="0" b="-113674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9525"/>
              <a:ext cx="4000500" cy="485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94"/>
                </a:lnSpc>
              </a:pPr>
              <a:r>
                <a:rPr lang="en-US" sz="1578" b="true">
                  <a:solidFill>
                    <a:srgbClr val="2E9D3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Vila das Belezas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7572375" y="8158162"/>
            <a:ext cx="8858250" cy="342900"/>
            <a:chOff x="0" y="0"/>
            <a:chExt cx="11811000" cy="4572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11811000" cy="457200"/>
            </a:xfrm>
            <a:custGeom>
              <a:avLst/>
              <a:gdLst/>
              <a:ahLst/>
              <a:cxnLst/>
              <a:rect r="r" b="b" t="t" l="l"/>
              <a:pathLst>
                <a:path h="457200" w="11811000">
                  <a:moveTo>
                    <a:pt x="0" y="0"/>
                  </a:moveTo>
                  <a:lnTo>
                    <a:pt x="11811000" y="0"/>
                  </a:lnTo>
                  <a:lnTo>
                    <a:pt x="11811000" y="457200"/>
                  </a:lnTo>
                  <a:lnTo>
                    <a:pt x="0" y="457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3363" r="0" b="-453363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9525"/>
              <a:ext cx="11811000" cy="466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61"/>
                </a:lnSpc>
              </a:pPr>
              <a:r>
                <a:rPr lang="en-US" sz="1468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Rua Campo Novo do Sul, 500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16</a:t>
              </a: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Eventos e ações especiais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2E9D3A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Resposta operacional em grandes mobilizações e situações excepcionais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001250" y="2143125"/>
            <a:ext cx="3571875" cy="7143750"/>
            <a:chOff x="0" y="0"/>
            <a:chExt cx="4762500" cy="952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7625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4762500">
                  <a:moveTo>
                    <a:pt x="0" y="0"/>
                  </a:moveTo>
                  <a:lnTo>
                    <a:pt x="4762500" y="0"/>
                  </a:lnTo>
                  <a:lnTo>
                    <a:pt x="4762500" y="9525000"/>
                  </a:lnTo>
                  <a:lnTo>
                    <a:pt x="0" y="952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3333" t="0" r="-83333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58875" y="2143125"/>
            <a:ext cx="3571875" cy="7143750"/>
            <a:chOff x="0" y="0"/>
            <a:chExt cx="4762500" cy="9525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62500" cy="9525000"/>
            </a:xfrm>
            <a:custGeom>
              <a:avLst/>
              <a:gdLst/>
              <a:ahLst/>
              <a:cxnLst/>
              <a:rect r="r" b="b" t="t" l="l"/>
              <a:pathLst>
                <a:path h="9525000" w="4762500">
                  <a:moveTo>
                    <a:pt x="0" y="0"/>
                  </a:moveTo>
                  <a:lnTo>
                    <a:pt x="4762500" y="0"/>
                  </a:lnTo>
                  <a:lnTo>
                    <a:pt x="4762500" y="9525000"/>
                  </a:lnTo>
                  <a:lnTo>
                    <a:pt x="0" y="952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3333" t="0" r="-83333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00" y="2714625"/>
            <a:ext cx="8001000" cy="1485900"/>
            <a:chOff x="0" y="0"/>
            <a:chExt cx="10668000" cy="1981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6680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06680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10363200" y="0"/>
                  </a:lnTo>
                  <a:cubicBezTo>
                    <a:pt x="10531602" y="0"/>
                    <a:pt x="10668000" y="136525"/>
                    <a:pt x="10668000" y="304800"/>
                  </a:cubicBezTo>
                  <a:lnTo>
                    <a:pt x="10668000" y="1676400"/>
                  </a:lnTo>
                  <a:cubicBezTo>
                    <a:pt x="10668000" y="1844802"/>
                    <a:pt x="10531475" y="1981200"/>
                    <a:pt x="10363200" y="1981200"/>
                  </a:cubicBezTo>
                  <a:lnTo>
                    <a:pt x="304800" y="1981200"/>
                  </a:lnTo>
                  <a:cubicBezTo>
                    <a:pt x="136398" y="1981200"/>
                    <a:pt x="0" y="1844675"/>
                    <a:pt x="0" y="16764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257300" y="2914650"/>
            <a:ext cx="7000875" cy="400050"/>
            <a:chOff x="0" y="0"/>
            <a:chExt cx="9334500" cy="533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334500" cy="533400"/>
            </a:xfrm>
            <a:custGeom>
              <a:avLst/>
              <a:gdLst/>
              <a:ahLst/>
              <a:cxnLst/>
              <a:rect r="r" b="b" t="t" l="l"/>
              <a:pathLst>
                <a:path h="533400" w="9334500">
                  <a:moveTo>
                    <a:pt x="0" y="0"/>
                  </a:moveTo>
                  <a:lnTo>
                    <a:pt x="9334500" y="0"/>
                  </a:lnTo>
                  <a:lnTo>
                    <a:pt x="93345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0988" r="0" b="-290988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9334500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62"/>
                </a:lnSpc>
              </a:pPr>
              <a:r>
                <a:rPr lang="en-US" sz="188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Grandes eventos atendidos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57300" y="3400425"/>
            <a:ext cx="7000875" cy="600075"/>
            <a:chOff x="0" y="0"/>
            <a:chExt cx="9334500" cy="8001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334500" cy="800100"/>
            </a:xfrm>
            <a:custGeom>
              <a:avLst/>
              <a:gdLst/>
              <a:ahLst/>
              <a:cxnLst/>
              <a:rect r="r" b="b" t="t" l="l"/>
              <a:pathLst>
                <a:path h="800100" w="9334500">
                  <a:moveTo>
                    <a:pt x="0" y="0"/>
                  </a:moveTo>
                  <a:lnTo>
                    <a:pt x="9334500" y="0"/>
                  </a:lnTo>
                  <a:lnTo>
                    <a:pt x="93345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7325" r="0" b="-177325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93345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Planejamento e reforço de limpeza em áreas de grande circulação.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14400" y="4600575"/>
            <a:ext cx="8001000" cy="1485900"/>
            <a:chOff x="0" y="0"/>
            <a:chExt cx="10668000" cy="1981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06680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06680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10363200" y="0"/>
                  </a:lnTo>
                  <a:cubicBezTo>
                    <a:pt x="10531602" y="0"/>
                    <a:pt x="10668000" y="136525"/>
                    <a:pt x="10668000" y="304800"/>
                  </a:cubicBezTo>
                  <a:lnTo>
                    <a:pt x="10668000" y="1676400"/>
                  </a:lnTo>
                  <a:cubicBezTo>
                    <a:pt x="10668000" y="1844802"/>
                    <a:pt x="10531475" y="1981200"/>
                    <a:pt x="10363200" y="1981200"/>
                  </a:cubicBezTo>
                  <a:lnTo>
                    <a:pt x="304800" y="1981200"/>
                  </a:lnTo>
                  <a:cubicBezTo>
                    <a:pt x="136398" y="1981200"/>
                    <a:pt x="0" y="1844675"/>
                    <a:pt x="0" y="1676400"/>
                  </a:cubicBezTo>
                  <a:close/>
                </a:path>
              </a:pathLst>
            </a:custGeom>
            <a:solidFill>
              <a:srgbClr val="EAF5E9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257300" y="4800600"/>
            <a:ext cx="7000875" cy="400050"/>
            <a:chOff x="0" y="0"/>
            <a:chExt cx="9334500" cy="533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9334500" cy="533400"/>
            </a:xfrm>
            <a:custGeom>
              <a:avLst/>
              <a:gdLst/>
              <a:ahLst/>
              <a:cxnLst/>
              <a:rect r="r" b="b" t="t" l="l"/>
              <a:pathLst>
                <a:path h="533400" w="9334500">
                  <a:moveTo>
                    <a:pt x="0" y="0"/>
                  </a:moveTo>
                  <a:lnTo>
                    <a:pt x="9334500" y="0"/>
                  </a:lnTo>
                  <a:lnTo>
                    <a:pt x="93345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0988" r="0" b="-290988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"/>
              <a:ext cx="9334500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62"/>
                </a:lnSpc>
              </a:pPr>
              <a:r>
                <a:rPr lang="en-US" sz="188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Operações especiais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257300" y="5286375"/>
            <a:ext cx="7000875" cy="600075"/>
            <a:chOff x="0" y="0"/>
            <a:chExt cx="9334500" cy="8001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9334500" cy="800100"/>
            </a:xfrm>
            <a:custGeom>
              <a:avLst/>
              <a:gdLst/>
              <a:ahLst/>
              <a:cxnLst/>
              <a:rect r="r" b="b" t="t" l="l"/>
              <a:pathLst>
                <a:path h="800100" w="9334500">
                  <a:moveTo>
                    <a:pt x="0" y="0"/>
                  </a:moveTo>
                  <a:lnTo>
                    <a:pt x="9334500" y="0"/>
                  </a:lnTo>
                  <a:lnTo>
                    <a:pt x="93345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7325" r="0" b="-177325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9525"/>
              <a:ext cx="93345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Atendimento coordenado de demandas extraordinárias.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914400" y="6486525"/>
            <a:ext cx="8001000" cy="1485900"/>
            <a:chOff x="0" y="0"/>
            <a:chExt cx="10668000" cy="1981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668000" cy="1981200"/>
            </a:xfrm>
            <a:custGeom>
              <a:avLst/>
              <a:gdLst/>
              <a:ahLst/>
              <a:cxnLst/>
              <a:rect r="r" b="b" t="t" l="l"/>
              <a:pathLst>
                <a:path h="1981200" w="10668000">
                  <a:moveTo>
                    <a:pt x="0" y="304800"/>
                  </a:moveTo>
                  <a:cubicBezTo>
                    <a:pt x="0" y="136525"/>
                    <a:pt x="136525" y="0"/>
                    <a:pt x="304800" y="0"/>
                  </a:cubicBezTo>
                  <a:lnTo>
                    <a:pt x="10363200" y="0"/>
                  </a:lnTo>
                  <a:cubicBezTo>
                    <a:pt x="10531602" y="0"/>
                    <a:pt x="10668000" y="136525"/>
                    <a:pt x="10668000" y="304800"/>
                  </a:cubicBezTo>
                  <a:lnTo>
                    <a:pt x="10668000" y="1676400"/>
                  </a:lnTo>
                  <a:cubicBezTo>
                    <a:pt x="10668000" y="1844802"/>
                    <a:pt x="10531475" y="1981200"/>
                    <a:pt x="10363200" y="1981200"/>
                  </a:cubicBezTo>
                  <a:lnTo>
                    <a:pt x="304800" y="1981200"/>
                  </a:lnTo>
                  <a:cubicBezTo>
                    <a:pt x="136398" y="1981200"/>
                    <a:pt x="0" y="1844675"/>
                    <a:pt x="0" y="1676400"/>
                  </a:cubicBezTo>
                  <a:close/>
                </a:path>
              </a:pathLst>
            </a:custGeom>
            <a:solidFill>
              <a:srgbClr val="F5F8F6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257300" y="6686550"/>
            <a:ext cx="7000875" cy="400050"/>
            <a:chOff x="0" y="0"/>
            <a:chExt cx="9334500" cy="5334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334500" cy="533400"/>
            </a:xfrm>
            <a:custGeom>
              <a:avLst/>
              <a:gdLst/>
              <a:ahLst/>
              <a:cxnLst/>
              <a:rect r="r" b="b" t="t" l="l"/>
              <a:pathLst>
                <a:path h="533400" w="9334500">
                  <a:moveTo>
                    <a:pt x="0" y="0"/>
                  </a:moveTo>
                  <a:lnTo>
                    <a:pt x="9334500" y="0"/>
                  </a:lnTo>
                  <a:lnTo>
                    <a:pt x="9334500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0988" r="0" b="-290988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9334500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62"/>
                </a:lnSpc>
              </a:pPr>
              <a:r>
                <a:rPr lang="en-US" sz="188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Mutirões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257300" y="7172325"/>
            <a:ext cx="7000875" cy="600075"/>
            <a:chOff x="0" y="0"/>
            <a:chExt cx="9334500" cy="8001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9334500" cy="800100"/>
            </a:xfrm>
            <a:custGeom>
              <a:avLst/>
              <a:gdLst/>
              <a:ahLst/>
              <a:cxnLst/>
              <a:rect r="r" b="b" t="t" l="l"/>
              <a:pathLst>
                <a:path h="800100" w="9334500">
                  <a:moveTo>
                    <a:pt x="0" y="0"/>
                  </a:moveTo>
                  <a:lnTo>
                    <a:pt x="9334500" y="0"/>
                  </a:lnTo>
                  <a:lnTo>
                    <a:pt x="93345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7325" r="0" b="-177325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9525"/>
              <a:ext cx="93345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89"/>
                </a:lnSpc>
              </a:pPr>
              <a:r>
                <a:rPr lang="en-US" sz="1575">
                  <a:solidFill>
                    <a:srgbClr val="6D7A74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Participação na Operação São Paulo Limpa.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17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3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600075"/>
            <a:ext cx="15430500" cy="828675"/>
            <a:chOff x="0" y="0"/>
            <a:chExt cx="20574000" cy="11049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5740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1104900"/>
                  </a:lnTo>
                  <a:lnTo>
                    <a:pt x="0" y="1104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2824" r="0" b="-312824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0574000" cy="1114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455"/>
                </a:lnSpc>
              </a:pPr>
              <a:r>
                <a:rPr lang="en-US" sz="37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Diagnóstico da regional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1543050"/>
            <a:ext cx="1057275" cy="85725"/>
            <a:chOff x="0" y="0"/>
            <a:chExt cx="1409700" cy="1143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9700" cy="114300"/>
            </a:xfrm>
            <a:custGeom>
              <a:avLst/>
              <a:gdLst/>
              <a:ahLst/>
              <a:cxnLst/>
              <a:rect r="r" b="b" t="t" l="l"/>
              <a:pathLst>
                <a:path h="114300" w="1409700">
                  <a:moveTo>
                    <a:pt x="0" y="57150"/>
                  </a:moveTo>
                  <a:cubicBezTo>
                    <a:pt x="0" y="25527"/>
                    <a:pt x="25527" y="0"/>
                    <a:pt x="57150" y="0"/>
                  </a:cubicBezTo>
                  <a:lnTo>
                    <a:pt x="1352550" y="0"/>
                  </a:lnTo>
                  <a:cubicBezTo>
                    <a:pt x="1384173" y="0"/>
                    <a:pt x="1409700" y="25527"/>
                    <a:pt x="1409700" y="57150"/>
                  </a:cubicBezTo>
                  <a:cubicBezTo>
                    <a:pt x="1409700" y="88773"/>
                    <a:pt x="1384173" y="114300"/>
                    <a:pt x="1352550" y="114300"/>
                  </a:cubicBezTo>
                  <a:lnTo>
                    <a:pt x="57150" y="114300"/>
                  </a:lnTo>
                  <a:cubicBezTo>
                    <a:pt x="25527" y="114300"/>
                    <a:pt x="0" y="88773"/>
                    <a:pt x="0" y="5715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1743075"/>
            <a:ext cx="15430500" cy="542925"/>
            <a:chOff x="0" y="0"/>
            <a:chExt cx="20574000" cy="7239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574000" cy="723900"/>
            </a:xfrm>
            <a:custGeom>
              <a:avLst/>
              <a:gdLst/>
              <a:ahLst/>
              <a:cxnLst/>
              <a:rect r="r" b="b" t="t" l="l"/>
              <a:pathLst>
                <a:path h="723900" w="20574000">
                  <a:moveTo>
                    <a:pt x="0" y="0"/>
                  </a:moveTo>
                  <a:lnTo>
                    <a:pt x="20574000" y="0"/>
                  </a:lnTo>
                  <a:lnTo>
                    <a:pt x="205740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03785" r="0" b="-50378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0574000" cy="742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25"/>
                </a:lnSpc>
              </a:pPr>
              <a:r>
                <a:rPr lang="en-US" sz="1687">
                  <a:solidFill>
                    <a:srgbClr val="CFE0D6"/>
                  </a:solidFill>
                  <a:latin typeface="DejaVu Sans Light"/>
                  <a:ea typeface="DejaVu Sans Light"/>
                  <a:cs typeface="DejaVu Sans Light"/>
                  <a:sym typeface="DejaVu Sans Light"/>
                </a:rPr>
                <a:t>Principais desafios identificados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858500" y="1800225"/>
            <a:ext cx="6572250" cy="7429500"/>
            <a:chOff x="0" y="0"/>
            <a:chExt cx="8763000" cy="9906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763000" cy="9906000"/>
            </a:xfrm>
            <a:custGeom>
              <a:avLst/>
              <a:gdLst/>
              <a:ahLst/>
              <a:cxnLst/>
              <a:rect r="r" b="b" t="t" l="l"/>
              <a:pathLst>
                <a:path h="9906000" w="8763000">
                  <a:moveTo>
                    <a:pt x="0" y="0"/>
                  </a:moveTo>
                  <a:lnTo>
                    <a:pt x="8763000" y="0"/>
                  </a:lnTo>
                  <a:lnTo>
                    <a:pt x="8763000" y="9906000"/>
                  </a:lnTo>
                  <a:lnTo>
                    <a:pt x="0" y="990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8937" r="0" b="-8937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14400" y="2514600"/>
            <a:ext cx="8858250" cy="1114425"/>
            <a:chOff x="0" y="0"/>
            <a:chExt cx="11811000" cy="14859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811000" cy="1485900"/>
            </a:xfrm>
            <a:custGeom>
              <a:avLst/>
              <a:gdLst/>
              <a:ahLst/>
              <a:cxnLst/>
              <a:rect r="r" b="b" t="t" l="l"/>
              <a:pathLst>
                <a:path h="1485900" w="118110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lnTo>
                    <a:pt x="11544300" y="0"/>
                  </a:lnTo>
                  <a:cubicBezTo>
                    <a:pt x="11691620" y="0"/>
                    <a:pt x="11811000" y="119380"/>
                    <a:pt x="11811000" y="266700"/>
                  </a:cubicBezTo>
                  <a:lnTo>
                    <a:pt x="11811000" y="1219200"/>
                  </a:lnTo>
                  <a:cubicBezTo>
                    <a:pt x="11811000" y="1366520"/>
                    <a:pt x="11691620" y="1485900"/>
                    <a:pt x="11544300" y="1485900"/>
                  </a:cubicBezTo>
                  <a:lnTo>
                    <a:pt x="266700" y="1485900"/>
                  </a:lnTo>
                  <a:cubicBezTo>
                    <a:pt x="119380" y="1485900"/>
                    <a:pt x="0" y="1366520"/>
                    <a:pt x="0" y="1219200"/>
                  </a:cubicBezTo>
                  <a:close/>
                </a:path>
              </a:pathLst>
            </a:custGeom>
            <a:solidFill>
              <a:srgbClr val="29453A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200150" y="2814638"/>
            <a:ext cx="514350" cy="514350"/>
            <a:chOff x="0" y="0"/>
            <a:chExt cx="685800" cy="685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cubicBezTo>
                    <a:pt x="532257" y="0"/>
                    <a:pt x="685800" y="153543"/>
                    <a:pt x="685800" y="342900"/>
                  </a:cubicBezTo>
                  <a:cubicBezTo>
                    <a:pt x="685800" y="532257"/>
                    <a:pt x="532257" y="685800"/>
                    <a:pt x="342900" y="685800"/>
                  </a:cubicBezTo>
                  <a:cubicBezTo>
                    <a:pt x="153543" y="685800"/>
                    <a:pt x="0" y="532257"/>
                    <a:pt x="0" y="34290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200150" y="2814638"/>
            <a:ext cx="514350" cy="514350"/>
            <a:chOff x="0" y="0"/>
            <a:chExt cx="685800" cy="685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685800" cy="6953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89"/>
                </a:lnSpc>
              </a:pPr>
              <a:r>
                <a:rPr lang="en-US" sz="157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2028825" y="2757488"/>
            <a:ext cx="7143750" cy="628650"/>
            <a:chOff x="0" y="0"/>
            <a:chExt cx="9525000" cy="838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525000" cy="838200"/>
            </a:xfrm>
            <a:custGeom>
              <a:avLst/>
              <a:gdLst/>
              <a:ahLst/>
              <a:cxnLst/>
              <a:rect r="r" b="b" t="t" l="l"/>
              <a:pathLst>
                <a:path h="838200" w="9525000">
                  <a:moveTo>
                    <a:pt x="0" y="0"/>
                  </a:moveTo>
                  <a:lnTo>
                    <a:pt x="9525000" y="0"/>
                  </a:lnTo>
                  <a:lnTo>
                    <a:pt x="952500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1420" r="0" b="-17142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9525000" cy="857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Descarte irregular recorrente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14400" y="4000500"/>
            <a:ext cx="8858250" cy="1114425"/>
            <a:chOff x="0" y="0"/>
            <a:chExt cx="11811000" cy="14859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1811000" cy="1485900"/>
            </a:xfrm>
            <a:custGeom>
              <a:avLst/>
              <a:gdLst/>
              <a:ahLst/>
              <a:cxnLst/>
              <a:rect r="r" b="b" t="t" l="l"/>
              <a:pathLst>
                <a:path h="1485900" w="118110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lnTo>
                    <a:pt x="11544300" y="0"/>
                  </a:lnTo>
                  <a:cubicBezTo>
                    <a:pt x="11691620" y="0"/>
                    <a:pt x="11811000" y="119380"/>
                    <a:pt x="11811000" y="266700"/>
                  </a:cubicBezTo>
                  <a:lnTo>
                    <a:pt x="11811000" y="1219200"/>
                  </a:lnTo>
                  <a:cubicBezTo>
                    <a:pt x="11811000" y="1366520"/>
                    <a:pt x="11691620" y="1485900"/>
                    <a:pt x="11544300" y="1485900"/>
                  </a:cubicBezTo>
                  <a:lnTo>
                    <a:pt x="266700" y="1485900"/>
                  </a:lnTo>
                  <a:cubicBezTo>
                    <a:pt x="119380" y="1485900"/>
                    <a:pt x="0" y="1366520"/>
                    <a:pt x="0" y="1219200"/>
                  </a:cubicBezTo>
                  <a:close/>
                </a:path>
              </a:pathLst>
            </a:custGeom>
            <a:solidFill>
              <a:srgbClr val="29453A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200150" y="4300538"/>
            <a:ext cx="514350" cy="514350"/>
            <a:chOff x="0" y="0"/>
            <a:chExt cx="685800" cy="685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cubicBezTo>
                    <a:pt x="532257" y="0"/>
                    <a:pt x="685800" y="153543"/>
                    <a:pt x="685800" y="342900"/>
                  </a:cubicBezTo>
                  <a:cubicBezTo>
                    <a:pt x="685800" y="532257"/>
                    <a:pt x="532257" y="685800"/>
                    <a:pt x="342900" y="685800"/>
                  </a:cubicBezTo>
                  <a:cubicBezTo>
                    <a:pt x="153543" y="685800"/>
                    <a:pt x="0" y="532257"/>
                    <a:pt x="0" y="34290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200150" y="4300538"/>
            <a:ext cx="514350" cy="514350"/>
            <a:chOff x="0" y="0"/>
            <a:chExt cx="685800" cy="685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685800" cy="6953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89"/>
                </a:lnSpc>
              </a:pPr>
              <a:r>
                <a:rPr lang="en-US" sz="157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2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028825" y="4243388"/>
            <a:ext cx="7143750" cy="628650"/>
            <a:chOff x="0" y="0"/>
            <a:chExt cx="9525000" cy="8382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9525000" cy="838200"/>
            </a:xfrm>
            <a:custGeom>
              <a:avLst/>
              <a:gdLst/>
              <a:ahLst/>
              <a:cxnLst/>
              <a:rect r="r" b="b" t="t" l="l"/>
              <a:pathLst>
                <a:path h="838200" w="9525000">
                  <a:moveTo>
                    <a:pt x="0" y="0"/>
                  </a:moveTo>
                  <a:lnTo>
                    <a:pt x="9525000" y="0"/>
                  </a:lnTo>
                  <a:lnTo>
                    <a:pt x="952500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1420" r="0" b="-17142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19050"/>
              <a:ext cx="9525000" cy="857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Falta de conscientização da população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14400" y="5486400"/>
            <a:ext cx="8858250" cy="1114425"/>
            <a:chOff x="0" y="0"/>
            <a:chExt cx="11811000" cy="14859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811000" cy="1485900"/>
            </a:xfrm>
            <a:custGeom>
              <a:avLst/>
              <a:gdLst/>
              <a:ahLst/>
              <a:cxnLst/>
              <a:rect r="r" b="b" t="t" l="l"/>
              <a:pathLst>
                <a:path h="1485900" w="118110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lnTo>
                    <a:pt x="11544300" y="0"/>
                  </a:lnTo>
                  <a:cubicBezTo>
                    <a:pt x="11691620" y="0"/>
                    <a:pt x="11811000" y="119380"/>
                    <a:pt x="11811000" y="266700"/>
                  </a:cubicBezTo>
                  <a:lnTo>
                    <a:pt x="11811000" y="1219200"/>
                  </a:lnTo>
                  <a:cubicBezTo>
                    <a:pt x="11811000" y="1366520"/>
                    <a:pt x="11691620" y="1485900"/>
                    <a:pt x="11544300" y="1485900"/>
                  </a:cubicBezTo>
                  <a:lnTo>
                    <a:pt x="266700" y="1485900"/>
                  </a:lnTo>
                  <a:cubicBezTo>
                    <a:pt x="119380" y="1485900"/>
                    <a:pt x="0" y="1366520"/>
                    <a:pt x="0" y="1219200"/>
                  </a:cubicBezTo>
                  <a:close/>
                </a:path>
              </a:pathLst>
            </a:custGeom>
            <a:solidFill>
              <a:srgbClr val="29453A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1200150" y="5786438"/>
            <a:ext cx="514350" cy="514350"/>
            <a:chOff x="0" y="0"/>
            <a:chExt cx="685800" cy="685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cubicBezTo>
                    <a:pt x="532257" y="0"/>
                    <a:pt x="685800" y="153543"/>
                    <a:pt x="685800" y="342900"/>
                  </a:cubicBezTo>
                  <a:cubicBezTo>
                    <a:pt x="685800" y="532257"/>
                    <a:pt x="532257" y="685800"/>
                    <a:pt x="342900" y="685800"/>
                  </a:cubicBezTo>
                  <a:cubicBezTo>
                    <a:pt x="153543" y="685800"/>
                    <a:pt x="0" y="532257"/>
                    <a:pt x="0" y="34290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200150" y="5786438"/>
            <a:ext cx="514350" cy="514350"/>
            <a:chOff x="0" y="0"/>
            <a:chExt cx="685800" cy="685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685800" cy="6953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89"/>
                </a:lnSpc>
              </a:pPr>
              <a:r>
                <a:rPr lang="en-US" sz="157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3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028825" y="5729288"/>
            <a:ext cx="7143750" cy="628650"/>
            <a:chOff x="0" y="0"/>
            <a:chExt cx="9525000" cy="8382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9525000" cy="838200"/>
            </a:xfrm>
            <a:custGeom>
              <a:avLst/>
              <a:gdLst/>
              <a:ahLst/>
              <a:cxnLst/>
              <a:rect r="r" b="b" t="t" l="l"/>
              <a:pathLst>
                <a:path h="838200" w="9525000">
                  <a:moveTo>
                    <a:pt x="0" y="0"/>
                  </a:moveTo>
                  <a:lnTo>
                    <a:pt x="9525000" y="0"/>
                  </a:lnTo>
                  <a:lnTo>
                    <a:pt x="952500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1420" r="0" b="-171420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9525000" cy="857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Pontos críticos reincidentes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914400" y="6972300"/>
            <a:ext cx="8858250" cy="1114425"/>
            <a:chOff x="0" y="0"/>
            <a:chExt cx="11811000" cy="14859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1811000" cy="1485900"/>
            </a:xfrm>
            <a:custGeom>
              <a:avLst/>
              <a:gdLst/>
              <a:ahLst/>
              <a:cxnLst/>
              <a:rect r="r" b="b" t="t" l="l"/>
              <a:pathLst>
                <a:path h="1485900" w="11811000">
                  <a:moveTo>
                    <a:pt x="0" y="266700"/>
                  </a:moveTo>
                  <a:cubicBezTo>
                    <a:pt x="0" y="119380"/>
                    <a:pt x="119380" y="0"/>
                    <a:pt x="266700" y="0"/>
                  </a:cubicBezTo>
                  <a:lnTo>
                    <a:pt x="11544300" y="0"/>
                  </a:lnTo>
                  <a:cubicBezTo>
                    <a:pt x="11691620" y="0"/>
                    <a:pt x="11811000" y="119380"/>
                    <a:pt x="11811000" y="266700"/>
                  </a:cubicBezTo>
                  <a:lnTo>
                    <a:pt x="11811000" y="1219200"/>
                  </a:lnTo>
                  <a:cubicBezTo>
                    <a:pt x="11811000" y="1366520"/>
                    <a:pt x="11691620" y="1485900"/>
                    <a:pt x="11544300" y="1485900"/>
                  </a:cubicBezTo>
                  <a:lnTo>
                    <a:pt x="266700" y="1485900"/>
                  </a:lnTo>
                  <a:cubicBezTo>
                    <a:pt x="119380" y="1485900"/>
                    <a:pt x="0" y="1366520"/>
                    <a:pt x="0" y="1219200"/>
                  </a:cubicBezTo>
                  <a:close/>
                </a:path>
              </a:pathLst>
            </a:custGeom>
            <a:solidFill>
              <a:srgbClr val="3D554C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1200150" y="7272338"/>
            <a:ext cx="514350" cy="514350"/>
            <a:chOff x="0" y="0"/>
            <a:chExt cx="685800" cy="6858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342900"/>
                  </a:moveTo>
                  <a:cubicBezTo>
                    <a:pt x="0" y="153543"/>
                    <a:pt x="153543" y="0"/>
                    <a:pt x="342900" y="0"/>
                  </a:cubicBezTo>
                  <a:cubicBezTo>
                    <a:pt x="532257" y="0"/>
                    <a:pt x="685800" y="153543"/>
                    <a:pt x="685800" y="342900"/>
                  </a:cubicBezTo>
                  <a:cubicBezTo>
                    <a:pt x="685800" y="532257"/>
                    <a:pt x="532257" y="685800"/>
                    <a:pt x="342900" y="685800"/>
                  </a:cubicBezTo>
                  <a:cubicBezTo>
                    <a:pt x="153543" y="685800"/>
                    <a:pt x="0" y="532257"/>
                    <a:pt x="0" y="34290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1200150" y="7272338"/>
            <a:ext cx="514350" cy="514350"/>
            <a:chOff x="0" y="0"/>
            <a:chExt cx="685800" cy="685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685800" cy="685800"/>
            </a:xfrm>
            <a:custGeom>
              <a:avLst/>
              <a:gdLst/>
              <a:ahLst/>
              <a:cxnLst/>
              <a:rect r="r" b="b" t="t" l="l"/>
              <a:pathLst>
                <a:path h="685800" w="685800">
                  <a:moveTo>
                    <a:pt x="0" y="0"/>
                  </a:moveTo>
                  <a:lnTo>
                    <a:pt x="685800" y="0"/>
                  </a:lnTo>
                  <a:lnTo>
                    <a:pt x="68580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685800" cy="6953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889"/>
                </a:lnSpc>
              </a:pPr>
              <a:r>
                <a:rPr lang="en-US" sz="1575" b="true">
                  <a:solidFill>
                    <a:srgbClr val="16352B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4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2028825" y="7215188"/>
            <a:ext cx="7143750" cy="628650"/>
            <a:chOff x="0" y="0"/>
            <a:chExt cx="9525000" cy="8382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9525000" cy="838200"/>
            </a:xfrm>
            <a:custGeom>
              <a:avLst/>
              <a:gdLst/>
              <a:ahLst/>
              <a:cxnLst/>
              <a:rect r="r" b="b" t="t" l="l"/>
              <a:pathLst>
                <a:path h="838200" w="9525000">
                  <a:moveTo>
                    <a:pt x="0" y="0"/>
                  </a:moveTo>
                  <a:lnTo>
                    <a:pt x="9525000" y="0"/>
                  </a:lnTo>
                  <a:lnTo>
                    <a:pt x="9525000" y="838200"/>
                  </a:lnTo>
                  <a:lnTo>
                    <a:pt x="0" y="838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1420" r="0" b="-171420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19050"/>
              <a:ext cx="9525000" cy="8572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Alagamentos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18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E9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1000125"/>
            <a:ext cx="9286875" cy="1714500"/>
            <a:chOff x="0" y="0"/>
            <a:chExt cx="12382500" cy="228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82500" cy="2286000"/>
            </a:xfrm>
            <a:custGeom>
              <a:avLst/>
              <a:gdLst/>
              <a:ahLst/>
              <a:cxnLst/>
              <a:rect r="r" b="b" t="t" l="l"/>
              <a:pathLst>
                <a:path h="2286000" w="12382500">
                  <a:moveTo>
                    <a:pt x="0" y="0"/>
                  </a:moveTo>
                  <a:lnTo>
                    <a:pt x="12382500" y="0"/>
                  </a:lnTo>
                  <a:lnTo>
                    <a:pt x="1238250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5543" r="0" b="-5554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12382500" cy="2295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130"/>
                </a:lnSpc>
              </a:pPr>
              <a:r>
                <a:rPr lang="en-US" sz="427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Consulte os serviços</a:t>
              </a:r>
            </a:p>
            <a:p>
              <a:pPr algn="l">
                <a:lnSpc>
                  <a:spcPts val="5130"/>
                </a:lnSpc>
              </a:pPr>
              <a:r>
                <a:rPr lang="en-US" sz="427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programados para a sua rua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" y="2928938"/>
            <a:ext cx="10001250" cy="600075"/>
            <a:chOff x="0" y="0"/>
            <a:chExt cx="13335000" cy="8001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335000" cy="800100"/>
            </a:xfrm>
            <a:custGeom>
              <a:avLst/>
              <a:gdLst/>
              <a:ahLst/>
              <a:cxnLst/>
              <a:rect r="r" b="b" t="t" l="l"/>
              <a:pathLst>
                <a:path h="800100" w="13335000">
                  <a:moveTo>
                    <a:pt x="0" y="0"/>
                  </a:moveTo>
                  <a:lnTo>
                    <a:pt x="13335000" y="0"/>
                  </a:lnTo>
                  <a:lnTo>
                    <a:pt x="133350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4750" r="0" b="-27475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3335000" cy="8191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E6F3E8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Lote X • Subprefeituras Butantã, Campo Limpo e Santo Amaro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14400" y="4429125"/>
            <a:ext cx="16002000" cy="28575"/>
            <a:chOff x="0" y="0"/>
            <a:chExt cx="21336000" cy="381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336000" cy="38100"/>
            </a:xfrm>
            <a:custGeom>
              <a:avLst/>
              <a:gdLst/>
              <a:ahLst/>
              <a:cxnLst/>
              <a:rect r="r" b="b" t="t" l="l"/>
              <a:pathLst>
                <a:path h="38100" w="21336000">
                  <a:moveTo>
                    <a:pt x="0" y="0"/>
                  </a:moveTo>
                  <a:lnTo>
                    <a:pt x="21336000" y="0"/>
                  </a:lnTo>
                  <a:lnTo>
                    <a:pt x="213360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8CD095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14400" y="5000625"/>
            <a:ext cx="9702959" cy="1000125"/>
            <a:chOff x="0" y="0"/>
            <a:chExt cx="12937279" cy="1333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937285" cy="1333500"/>
            </a:xfrm>
            <a:custGeom>
              <a:avLst/>
              <a:gdLst/>
              <a:ahLst/>
              <a:cxnLst/>
              <a:rect r="r" b="b" t="t" l="l"/>
              <a:pathLst>
                <a:path h="1333500" w="12937285">
                  <a:moveTo>
                    <a:pt x="0" y="0"/>
                  </a:moveTo>
                  <a:lnTo>
                    <a:pt x="12937285" y="0"/>
                  </a:lnTo>
                  <a:lnTo>
                    <a:pt x="12937285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0842" r="20205" b="-100842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2937279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430"/>
                </a:lnSpc>
              </a:pPr>
              <a:r>
                <a:rPr lang="en-US" sz="202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Av. Octalles Marcondes Ferreira, 460 - Jurubatuba, São Paulo - SP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787438" y="7000875"/>
            <a:ext cx="2428875" cy="771525"/>
            <a:chOff x="0" y="0"/>
            <a:chExt cx="3238500" cy="10287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238500" cy="1028700"/>
            </a:xfrm>
            <a:custGeom>
              <a:avLst/>
              <a:gdLst/>
              <a:ahLst/>
              <a:cxnLst/>
              <a:rect r="r" b="b" t="t" l="l"/>
              <a:pathLst>
                <a:path h="1028700" w="3238500">
                  <a:moveTo>
                    <a:pt x="0" y="0"/>
                  </a:moveTo>
                  <a:lnTo>
                    <a:pt x="3238500" y="0"/>
                  </a:lnTo>
                  <a:lnTo>
                    <a:pt x="3238500" y="1028700"/>
                  </a:lnTo>
                  <a:lnTo>
                    <a:pt x="0" y="10287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341" r="0" b="-11341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3238500" cy="1038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4320"/>
                </a:lnSpc>
              </a:pPr>
              <a:r>
                <a:rPr lang="en-US" sz="3600" b="true">
                  <a:solidFill>
                    <a:srgbClr val="B8D936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SP156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944975" y="9686925"/>
            <a:ext cx="542925" cy="285750"/>
            <a:chOff x="0" y="0"/>
            <a:chExt cx="723900" cy="381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23900" cy="381000"/>
            </a:xfrm>
            <a:custGeom>
              <a:avLst/>
              <a:gdLst/>
              <a:ahLst/>
              <a:cxnLst/>
              <a:rect r="r" b="b" t="t" l="l"/>
              <a:pathLst>
                <a:path h="381000" w="723900">
                  <a:moveTo>
                    <a:pt x="0" y="0"/>
                  </a:moveTo>
                  <a:lnTo>
                    <a:pt x="723900" y="0"/>
                  </a:lnTo>
                  <a:lnTo>
                    <a:pt x="723900" y="381000"/>
                  </a:lnTo>
                  <a:lnTo>
                    <a:pt x="0" y="381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7528" t="0" r="-17528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723900" cy="390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281"/>
                </a:lnSpc>
              </a:pPr>
              <a:r>
                <a:rPr lang="en-US" sz="1067" b="true">
                  <a:solidFill>
                    <a:srgbClr val="6D7A74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19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14400" y="9801225"/>
            <a:ext cx="15573375" cy="28575"/>
            <a:chOff x="0" y="0"/>
            <a:chExt cx="20764500" cy="381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0764500" cy="38100"/>
            </a:xfrm>
            <a:custGeom>
              <a:avLst/>
              <a:gdLst/>
              <a:ahLst/>
              <a:cxnLst/>
              <a:rect r="r" b="b" t="t" l="l"/>
              <a:pathLst>
                <a:path h="38100" w="20764500">
                  <a:moveTo>
                    <a:pt x="0" y="0"/>
                  </a:moveTo>
                  <a:lnTo>
                    <a:pt x="20764500" y="0"/>
                  </a:lnTo>
                  <a:lnTo>
                    <a:pt x="2076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DCE7DF"/>
            </a:solid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924225" y="7249004"/>
            <a:ext cx="259887" cy="259887"/>
          </a:xfrm>
          <a:custGeom>
            <a:avLst/>
            <a:gdLst/>
            <a:ahLst/>
            <a:cxnLst/>
            <a:rect r="r" b="b" t="t" l="l"/>
            <a:pathLst>
              <a:path h="259887" w="259887">
                <a:moveTo>
                  <a:pt x="0" y="0"/>
                </a:moveTo>
                <a:lnTo>
                  <a:pt x="259887" y="0"/>
                </a:lnTo>
                <a:lnTo>
                  <a:pt x="259887" y="259887"/>
                </a:lnTo>
                <a:lnTo>
                  <a:pt x="0" y="2598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14400" y="7647429"/>
            <a:ext cx="259887" cy="256638"/>
          </a:xfrm>
          <a:custGeom>
            <a:avLst/>
            <a:gdLst/>
            <a:ahLst/>
            <a:cxnLst/>
            <a:rect r="r" b="b" t="t" l="l"/>
            <a:pathLst>
              <a:path h="256638" w="259887">
                <a:moveTo>
                  <a:pt x="0" y="0"/>
                </a:moveTo>
                <a:lnTo>
                  <a:pt x="259887" y="0"/>
                </a:lnTo>
                <a:lnTo>
                  <a:pt x="259887" y="256638"/>
                </a:lnTo>
                <a:lnTo>
                  <a:pt x="0" y="2566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230866" y="7184965"/>
            <a:ext cx="4684159" cy="734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063" spc="41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ambiental.sp@constroeste.com.br</a:t>
            </a:r>
          </a:p>
          <a:p>
            <a:pPr algn="l">
              <a:lnSpc>
                <a:spcPts val="2992"/>
              </a:lnSpc>
            </a:pPr>
            <a:r>
              <a:rPr lang="en-US" sz="2063" spc="41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www.constroeste.com.br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927500" y="8376292"/>
            <a:ext cx="253336" cy="253336"/>
          </a:xfrm>
          <a:custGeom>
            <a:avLst/>
            <a:gdLst/>
            <a:ahLst/>
            <a:cxnLst/>
            <a:rect r="r" b="b" t="t" l="l"/>
            <a:pathLst>
              <a:path h="253336" w="253336">
                <a:moveTo>
                  <a:pt x="0" y="0"/>
                </a:moveTo>
                <a:lnTo>
                  <a:pt x="253337" y="0"/>
                </a:lnTo>
                <a:lnTo>
                  <a:pt x="253337" y="253337"/>
                </a:lnTo>
                <a:lnTo>
                  <a:pt x="0" y="25333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998654" y="8399427"/>
            <a:ext cx="97840" cy="207068"/>
          </a:xfrm>
          <a:custGeom>
            <a:avLst/>
            <a:gdLst/>
            <a:ahLst/>
            <a:cxnLst/>
            <a:rect r="r" b="b" t="t" l="l"/>
            <a:pathLst>
              <a:path h="207068" w="97840">
                <a:moveTo>
                  <a:pt x="0" y="0"/>
                </a:moveTo>
                <a:lnTo>
                  <a:pt x="97840" y="0"/>
                </a:lnTo>
                <a:lnTo>
                  <a:pt x="97840" y="207067"/>
                </a:lnTo>
                <a:lnTo>
                  <a:pt x="0" y="2070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230866" y="7952819"/>
            <a:ext cx="4684159" cy="7344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063" spc="41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@constroeste.saopaulo</a:t>
            </a:r>
          </a:p>
          <a:p>
            <a:pPr algn="l">
              <a:lnSpc>
                <a:spcPts val="2992"/>
              </a:lnSpc>
            </a:pPr>
            <a:r>
              <a:rPr lang="en-US" sz="2063" spc="41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/constroestesp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914400" y="8042606"/>
            <a:ext cx="259887" cy="259887"/>
          </a:xfrm>
          <a:custGeom>
            <a:avLst/>
            <a:gdLst/>
            <a:ahLst/>
            <a:cxnLst/>
            <a:rect r="r" b="b" t="t" l="l"/>
            <a:pathLst>
              <a:path h="259887" w="259887">
                <a:moveTo>
                  <a:pt x="0" y="0"/>
                </a:moveTo>
                <a:lnTo>
                  <a:pt x="259887" y="0"/>
                </a:lnTo>
                <a:lnTo>
                  <a:pt x="259887" y="259886"/>
                </a:lnTo>
                <a:lnTo>
                  <a:pt x="0" y="2598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3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6352B">
                <a:alpha val="74902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8001000" y="3571875"/>
            <a:ext cx="2286000" cy="114300"/>
            <a:chOff x="0" y="0"/>
            <a:chExt cx="3048000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048000" cy="152400"/>
            </a:xfrm>
            <a:custGeom>
              <a:avLst/>
              <a:gdLst/>
              <a:ahLst/>
              <a:cxnLst/>
              <a:rect r="r" b="b" t="t" l="l"/>
              <a:pathLst>
                <a:path h="152400" w="30480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971800" y="0"/>
                  </a:lnTo>
                  <a:cubicBezTo>
                    <a:pt x="3013837" y="0"/>
                    <a:pt x="3048000" y="34163"/>
                    <a:pt x="3048000" y="76200"/>
                  </a:cubicBezTo>
                  <a:cubicBezTo>
                    <a:pt x="3048000" y="118237"/>
                    <a:pt x="3013837" y="152400"/>
                    <a:pt x="2971800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B8D936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2857500" y="4071938"/>
            <a:ext cx="12573000" cy="1571625"/>
            <a:chOff x="0" y="0"/>
            <a:chExt cx="16764000" cy="2095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764000" cy="2095500"/>
            </a:xfrm>
            <a:custGeom>
              <a:avLst/>
              <a:gdLst/>
              <a:ahLst/>
              <a:cxnLst/>
              <a:rect r="r" b="b" t="t" l="l"/>
              <a:pathLst>
                <a:path h="2095500" w="16764000">
                  <a:moveTo>
                    <a:pt x="0" y="0"/>
                  </a:moveTo>
                  <a:lnTo>
                    <a:pt x="16764000" y="0"/>
                  </a:lnTo>
                  <a:lnTo>
                    <a:pt x="16764000" y="2095500"/>
                  </a:lnTo>
                  <a:lnTo>
                    <a:pt x="0" y="2095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05880" r="0" b="-10588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6764000" cy="2105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7559"/>
                </a:lnSpc>
              </a:pPr>
              <a:r>
                <a:rPr lang="en-US" sz="63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OBRIGADO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143500" y="5857875"/>
            <a:ext cx="8001000" cy="714375"/>
            <a:chOff x="0" y="0"/>
            <a:chExt cx="10668000" cy="9525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668000" cy="952500"/>
            </a:xfrm>
            <a:custGeom>
              <a:avLst/>
              <a:gdLst/>
              <a:ahLst/>
              <a:cxnLst/>
              <a:rect r="r" b="b" t="t" l="l"/>
              <a:pathLst>
                <a:path h="952500" w="10668000">
                  <a:moveTo>
                    <a:pt x="0" y="0"/>
                  </a:moveTo>
                  <a:lnTo>
                    <a:pt x="10668000" y="0"/>
                  </a:lnTo>
                  <a:lnTo>
                    <a:pt x="10668000" y="952500"/>
                  </a:lnTo>
                  <a:lnTo>
                    <a:pt x="0" y="952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8232" r="0" b="-168232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0668000" cy="971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700"/>
                </a:lnSpc>
              </a:pPr>
              <a:r>
                <a:rPr lang="en-US" sz="2250" b="true">
                  <a:solidFill>
                    <a:srgbClr val="D5E6DC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Constroeste São Paulo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DAHWDN10S_c</dc:identifier>
  <dcterms:modified xsi:type="dcterms:W3CDTF">2011-08-01T06:04:30Z</dcterms:modified>
  <cp:revision>1</cp:revision>
  <dc:title>Apresentacao_Campo_Limpo</dc:title>
</cp:coreProperties>
</file>