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75" r:id="rId3"/>
    <p:sldId id="285" r:id="rId4"/>
    <p:sldId id="282" r:id="rId5"/>
    <p:sldId id="286" r:id="rId6"/>
    <p:sldId id="284" r:id="rId7"/>
    <p:sldId id="283" r:id="rId8"/>
    <p:sldId id="257" r:id="rId9"/>
    <p:sldId id="260" r:id="rId10"/>
    <p:sldId id="278" r:id="rId11"/>
    <p:sldId id="261" r:id="rId12"/>
    <p:sldId id="262" r:id="rId13"/>
    <p:sldId id="263" r:id="rId14"/>
    <p:sldId id="264" r:id="rId15"/>
    <p:sldId id="265" r:id="rId16"/>
    <p:sldId id="280" r:id="rId17"/>
    <p:sldId id="281" r:id="rId18"/>
    <p:sldId id="268" r:id="rId19"/>
    <p:sldId id="269" r:id="rId20"/>
    <p:sldId id="271" r:id="rId2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j1WjfZrYn5hWPMC7YUvON0LoBJ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40" autoAdjust="0"/>
    <p:restoredTop sz="84727" autoAdjust="0"/>
  </p:normalViewPr>
  <p:slideViewPr>
    <p:cSldViewPr snapToGrid="0">
      <p:cViewPr varScale="1">
        <p:scale>
          <a:sx n="58" d="100"/>
          <a:sy n="58" d="100"/>
        </p:scale>
        <p:origin x="1584" y="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981189851268594E-2"/>
          <c:y val="3.8758928010582443E-2"/>
          <c:w val="0.92952832458442691"/>
          <c:h val="0.559566060812084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frequencia!$A$7:$A$206</c:f>
              <c:strCache>
                <c:ptCount val="200"/>
                <c:pt idx="0">
                  <c:v>ABINS- Associação Brasileira de incentivo à Saude/ Cannabis</c:v>
                </c:pt>
                <c:pt idx="1">
                  <c:v>Ação Gueto Ong</c:v>
                </c:pt>
                <c:pt idx="2">
                  <c:v>Adaptar Comunidade</c:v>
                </c:pt>
                <c:pt idx="3">
                  <c:v>Agência Paraisópolis</c:v>
                </c:pt>
                <c:pt idx="4">
                  <c:v>AMA Paraisópolis</c:v>
                </c:pt>
                <c:pt idx="5">
                  <c:v>AMLURB</c:v>
                </c:pt>
                <c:pt idx="6">
                  <c:v>APAE</c:v>
                </c:pt>
                <c:pt idx="7">
                  <c:v>Aplicativo Mundo Paraisopolis</c:v>
                </c:pt>
                <c:pt idx="8">
                  <c:v>AB Academia de Tenis</c:v>
                </c:pt>
                <c:pt idx="9">
                  <c:v>Arqcoop+Paraisopolis - Arquitetura social</c:v>
                </c:pt>
                <c:pt idx="10">
                  <c:v>ASA</c:v>
                </c:pt>
                <c:pt idx="11">
                  <c:v>Associação Amigos do Povo</c:v>
                </c:pt>
                <c:pt idx="12">
                  <c:v>Associação Crescer Sempre</c:v>
                </c:pt>
                <c:pt idx="13">
                  <c:v>Associação de Mulheres de Paraisópolis - AMP</c:v>
                </c:pt>
                <c:pt idx="14">
                  <c:v>Atenção Básica Programas Governamentais Einstein</c:v>
                </c:pt>
                <c:pt idx="15">
                  <c:v>Avesso Sustentabilidade</c:v>
                </c:pt>
                <c:pt idx="16">
                  <c:v>Banco Mundial</c:v>
                </c:pt>
                <c:pt idx="17">
                  <c:v>Bastidores de Comunicação</c:v>
                </c:pt>
                <c:pt idx="18">
                  <c:v>Batukebrada Paraisopolis</c:v>
                </c:pt>
                <c:pt idx="19">
                  <c:v>Bem Querer Mulher</c:v>
                </c:pt>
                <c:pt idx="20">
                  <c:v>CADES Ong/CRES </c:v>
                </c:pt>
                <c:pt idx="21">
                  <c:v>Câmara Municipal SP </c:v>
                </c:pt>
                <c:pt idx="22">
                  <c:v>Cantinho do Brincar</c:v>
                </c:pt>
                <c:pt idx="23">
                  <c:v>Cartão Nova Paraisópolis/ Mais Fácil</c:v>
                </c:pt>
                <c:pt idx="24">
                  <c:v>CAPS Alcool &amp; Drogas Paraisopolis </c:v>
                </c:pt>
                <c:pt idx="25">
                  <c:v>CAPS Paraisopolis III - Adulto</c:v>
                </c:pt>
                <c:pt idx="26">
                  <c:v>Casa da Amizade</c:v>
                </c:pt>
                <c:pt idx="27">
                  <c:v>CCA Dona Diva</c:v>
                </c:pt>
                <c:pt idx="28">
                  <c:v>CCA Primavera</c:v>
                </c:pt>
                <c:pt idx="29">
                  <c:v>CCA São José</c:v>
                </c:pt>
                <c:pt idx="30">
                  <c:v>CCInter Mães do Redentor</c:v>
                </c:pt>
                <c:pt idx="31">
                  <c:v>CEI Sta Escolástica (vulgo CCT Paraisópolis -OSMSG)</c:v>
                </c:pt>
                <c:pt idx="32">
                  <c:v>CDCM mulheres vivas</c:v>
                </c:pt>
                <c:pt idx="33">
                  <c:v>CDHU</c:v>
                </c:pt>
                <c:pt idx="34">
                  <c:v>CECCO volu. Rede Solidaria</c:v>
                </c:pt>
                <c:pt idx="35">
                  <c:v>CEI CEU Paraisopolis</c:v>
                </c:pt>
                <c:pt idx="36">
                  <c:v>CEI Dona Diva</c:v>
                </c:pt>
                <c:pt idx="37">
                  <c:v>CEI Rei Davi</c:v>
                </c:pt>
                <c:pt idx="38">
                  <c:v>CEISER (Centro Educ Infantil S. Estevão Rei- OSMSG)</c:v>
                </c:pt>
                <c:pt idx="39">
                  <c:v>CEMEI IRAPARA</c:v>
                </c:pt>
                <c:pt idx="40">
                  <c:v>CEMEI Morumbi</c:v>
                </c:pt>
                <c:pt idx="41">
                  <c:v>Centro de Integração à Cidadania - CIC Sul</c:v>
                </c:pt>
                <c:pt idx="42">
                  <c:v>Centro Dia para o Idoso CDI</c:v>
                </c:pt>
                <c:pt idx="43">
                  <c:v>Centro Educacional Montessori</c:v>
                </c:pt>
                <c:pt idx="44">
                  <c:v>CET </c:v>
                </c:pt>
                <c:pt idx="45">
                  <c:v>CEU Paraisópolis - Gestão/ biblioteca</c:v>
                </c:pt>
                <c:pt idx="46">
                  <c:v>Chega Mais -Projeto Olivia</c:v>
                </c:pt>
                <c:pt idx="47">
                  <c:v>Clinica GREI</c:v>
                </c:pt>
                <c:pt idx="48">
                  <c:v>Coaching 4any1</c:v>
                </c:pt>
                <c:pt idx="49">
                  <c:v>COHAB</c:v>
                </c:pt>
                <c:pt idx="50">
                  <c:v>Coleta Seletiva</c:v>
                </c:pt>
                <c:pt idx="51">
                  <c:v>Coohabras</c:v>
                </c:pt>
                <c:pt idx="52">
                  <c:v>Coopercaps/ Central de Triagem Paraisópolis</c:v>
                </c:pt>
                <c:pt idx="53">
                  <c:v>Coopermyre/ACREP - Assoc Catadores Reciclando Esperança/ </c:v>
                </c:pt>
                <c:pt idx="54">
                  <c:v>Condominio Vitoria Régia</c:v>
                </c:pt>
                <c:pt idx="55">
                  <c:v>Conselho Gestor Habitação Paraisópolis</c:v>
                </c:pt>
                <c:pt idx="56">
                  <c:v>Conselho Gestor Habitação Jd Colombo</c:v>
                </c:pt>
                <c:pt idx="57">
                  <c:v>Conselho Gestor Meio Ambiente/ CADES SVMA</c:v>
                </c:pt>
                <c:pt idx="58">
                  <c:v>Conselho Gestor Saúde/ UBSIII</c:v>
                </c:pt>
                <c:pt idx="59">
                  <c:v>Conselho Participativo CL</c:v>
                </c:pt>
                <c:pt idx="60">
                  <c:v>Conselho Tutelar Campo Limpo CT-CL</c:v>
                </c:pt>
                <c:pt idx="61">
                  <c:v>Consultoria Blue Dot (EC)</c:v>
                </c:pt>
                <c:pt idx="62">
                  <c:v>Consultoria em Educação parceria público privadas</c:v>
                </c:pt>
                <c:pt idx="63">
                  <c:v>Consultoria Iris Educacional (TP)</c:v>
                </c:pt>
                <c:pt idx="64">
                  <c:v>Craques do Amanhã</c:v>
                </c:pt>
                <c:pt idx="65">
                  <c:v>CRV- Projeto Comunidade Recicla Vida</c:v>
                </c:pt>
                <c:pt idx="66">
                  <c:v>CUFA- Central única das favelas/ Praça da Cidadania</c:v>
                </c:pt>
                <c:pt idx="67">
                  <c:v>Cultura Inglesa Paraisópolis</c:v>
                </c:pt>
                <c:pt idx="68">
                  <c:v>CCP- Cursinho Preparatório Paraisopolis</c:v>
                </c:pt>
                <c:pt idx="69">
                  <c:v>Defensoria Pública NUDEM</c:v>
                </c:pt>
                <c:pt idx="70">
                  <c:v>DHS Esportes</c:v>
                </c:pt>
                <c:pt idx="71">
                  <c:v>DER Sul 1</c:v>
                </c:pt>
                <c:pt idx="72">
                  <c:v>DER Vila Andrade</c:v>
                </c:pt>
                <c:pt idx="73">
                  <c:v>Diagonal </c:v>
                </c:pt>
                <c:pt idx="74">
                  <c:v>Dinâmica Esportiva Paraisópolis</c:v>
                </c:pt>
                <c:pt idx="75">
                  <c:v>DLOG Capão Redondo</c:v>
                </c:pt>
                <c:pt idx="76">
                  <c:v>DRE Campo Limpo</c:v>
                </c:pt>
                <c:pt idx="77">
                  <c:v>DRE Butantã</c:v>
                </c:pt>
                <c:pt idx="78">
                  <c:v>Dulocal</c:v>
                </c:pt>
                <c:pt idx="79">
                  <c:v>E.E.Maria Zilda</c:v>
                </c:pt>
                <c:pt idx="80">
                  <c:v>E.E. Miguel Arraes</c:v>
                </c:pt>
                <c:pt idx="81">
                  <c:v>E.E. Profª Etelvina de Góes Marcucci</c:v>
                </c:pt>
                <c:pt idx="82">
                  <c:v>E.E. Prof. Homero Santos Fortes</c:v>
                </c:pt>
                <c:pt idx="83">
                  <c:v>ECOAção</c:v>
                </c:pt>
                <c:pt idx="84">
                  <c:v>Ecosampa</c:v>
                </c:pt>
                <c:pt idx="85">
                  <c:v>Ecourbis</c:v>
                </c:pt>
                <c:pt idx="86">
                  <c:v>EMEF Casarão</c:v>
                </c:pt>
                <c:pt idx="87">
                  <c:v>EMEF CEU Paraisopolis</c:v>
                </c:pt>
                <c:pt idx="88">
                  <c:v>EMEF Dom Veremundo Toth</c:v>
                </c:pt>
                <c:pt idx="89">
                  <c:v>EMEF Paulo Freire</c:v>
                </c:pt>
                <c:pt idx="90">
                  <c:v>EMEF Perimetral</c:v>
                </c:pt>
                <c:pt idx="91">
                  <c:v>EMEI Perimetral</c:v>
                </c:pt>
                <c:pt idx="92">
                  <c:v>EMEI Roberto Burle Marx</c:v>
                </c:pt>
                <c:pt idx="93">
                  <c:v>Emprega Comunidades</c:v>
                </c:pt>
                <c:pt idx="94">
                  <c:v>Erê-Lab</c:v>
                </c:pt>
                <c:pt idx="95">
                  <c:v>Escola Antonietta e Leon Feffer/  ALEF Peretz</c:v>
                </c:pt>
                <c:pt idx="96">
                  <c:v>Escola Comum</c:v>
                </c:pt>
                <c:pt idx="97">
                  <c:v>Escola do Povo</c:v>
                </c:pt>
                <c:pt idx="98">
                  <c:v>Escola de Inglês 4Way</c:v>
                </c:pt>
                <c:pt idx="99">
                  <c:v>Escola Graduada (Graded-Morumbi)</c:v>
                </c:pt>
                <c:pt idx="100">
                  <c:v>Espaço Esportivo &amp; Cultural BMFBovespa</c:v>
                </c:pt>
                <c:pt idx="101">
                  <c:v>Espro</c:v>
                </c:pt>
                <c:pt idx="102">
                  <c:v>ETEC</c:v>
                </c:pt>
                <c:pt idx="103">
                  <c:v>Faculdade Uniasslvi</c:v>
                </c:pt>
                <c:pt idx="104">
                  <c:v>Faculdade Anahnguera Paraisopolis EAD</c:v>
                </c:pt>
                <c:pt idx="105">
                  <c:v>Faculdade de Saúde Pública/ USP </c:v>
                </c:pt>
                <c:pt idx="106">
                  <c:v>Favelarte- Musica e Skate</c:v>
                </c:pt>
                <c:pt idx="107">
                  <c:v>Filoo Cartão Saúde</c:v>
                </c:pt>
                <c:pt idx="108">
                  <c:v>Grupo Harmonia</c:v>
                </c:pt>
                <c:pt idx="109">
                  <c:v>Herdeiros do Futuro-SPVV serviço de proteção social às cçs e adolesc vítimas violência</c:v>
                </c:pt>
                <c:pt idx="110">
                  <c:v>HIAE Hospital Israelita Albert Einstein</c:v>
                </c:pt>
                <c:pt idx="111">
                  <c:v>Hospital das Cllinicas- FMUSP</c:v>
                </c:pt>
                <c:pt idx="112">
                  <c:v>Inova Urbis</c:v>
                </c:pt>
                <c:pt idx="113">
                  <c:v>Insper</c:v>
                </c:pt>
                <c:pt idx="114">
                  <c:v>Inspire</c:v>
                </c:pt>
                <c:pt idx="115">
                  <c:v>IAU USP</c:v>
                </c:pt>
                <c:pt idx="116">
                  <c:v>Instituto Avencer</c:v>
                </c:pt>
                <c:pt idx="117">
                  <c:v>Instituto Brazolin</c:v>
                </c:pt>
                <c:pt idx="118">
                  <c:v>Instituto Cades - Rede de Proteção Social</c:v>
                </c:pt>
                <c:pt idx="119">
                  <c:v>Instituto Ecoar</c:v>
                </c:pt>
                <c:pt idx="120">
                  <c:v>Instituto ELA</c:v>
                </c:pt>
                <c:pt idx="121">
                  <c:v>Instituto Entreatos</c:v>
                </c:pt>
                <c:pt idx="122">
                  <c:v>Instituto Esporte na Favela</c:v>
                </c:pt>
                <c:pt idx="123">
                  <c:v>Instituto Jardins da Infância</c:v>
                </c:pt>
                <c:pt idx="124">
                  <c:v>Instituto Macedonia</c:v>
                </c:pt>
                <c:pt idx="125">
                  <c:v>Instituo Madhu</c:v>
                </c:pt>
                <c:pt idx="126">
                  <c:v>Instituto Marte/ ItaloPara</c:v>
                </c:pt>
                <c:pt idx="127">
                  <c:v>Instituto Nosso Olhar</c:v>
                </c:pt>
                <c:pt idx="128">
                  <c:v>Instituto PROF</c:v>
                </c:pt>
                <c:pt idx="129">
                  <c:v>Instituto Rampa</c:v>
                </c:pt>
                <c:pt idx="130">
                  <c:v>Instituto Singularidades</c:v>
                </c:pt>
                <c:pt idx="131">
                  <c:v>Instituto Yungo</c:v>
                </c:pt>
                <c:pt idx="132">
                  <c:v>IPEA</c:v>
                </c:pt>
                <c:pt idx="133">
                  <c:v>Jornal Espaço do Povo</c:v>
                </c:pt>
                <c:pt idx="134">
                  <c:v>Mackenzie - Programa pós-graduação Ocupação de Espaços Públicos em Paraisopolis</c:v>
                </c:pt>
                <c:pt idx="135">
                  <c:v>Medialogo</c:v>
                </c:pt>
                <c:pt idx="136">
                  <c:v>Movimento Cultura Gorda</c:v>
                </c:pt>
                <c:pt idx="137">
                  <c:v>Mostra Cultural Paraisopolis</c:v>
                </c:pt>
                <c:pt idx="138">
                  <c:v>MSE - Vila Andrade/ Cáritas Diocesana de Campo Limpo - NPPE</c:v>
                </c:pt>
                <c:pt idx="139">
                  <c:v>NASF  P1/P2</c:v>
                </c:pt>
                <c:pt idx="140">
                  <c:v>NNDNC </c:v>
                </c:pt>
                <c:pt idx="141">
                  <c:v>NOVOTEC-SDE</c:v>
                </c:pt>
                <c:pt idx="142">
                  <c:v>Obras Sociais Mosteiro São Geraldo/colegio Santo Américo OSMSG</c:v>
                </c:pt>
                <c:pt idx="143">
                  <c:v>Oficina de Asteróides/ EdStartup</c:v>
                </c:pt>
                <c:pt idx="144">
                  <c:v>ONU - Projeto</c:v>
                </c:pt>
                <c:pt idx="145">
                  <c:v>Palmeirinha</c:v>
                </c:pt>
                <c:pt idx="146">
                  <c:v>Paracoleta</c:v>
                </c:pt>
                <c:pt idx="147">
                  <c:v>Parceiros da Educação</c:v>
                </c:pt>
                <c:pt idx="148">
                  <c:v>PAVS-CL</c:v>
                </c:pt>
                <c:pt idx="149">
                  <c:v>Pista de Skate</c:v>
                </c:pt>
                <c:pt idx="150">
                  <c:v>PMSP- SP Urbanismo</c:v>
                </c:pt>
                <c:pt idx="151">
                  <c:v>Praça da Cidadania FSSP Fundo Social do Estado de São Paulo</c:v>
                </c:pt>
                <c:pt idx="152">
                  <c:v>Prefeitura Munc de Petrolina/PE</c:v>
                </c:pt>
                <c:pt idx="153">
                  <c:v>Prefeitura Regional Campo Limpo</c:v>
                </c:pt>
                <c:pt idx="154">
                  <c:v>Programa Einstein na Comunidade de Paraisopolis - PECP</c:v>
                </c:pt>
                <c:pt idx="155">
                  <c:v>Projetos esportivos e culturais para PCD</c:v>
                </c:pt>
                <c:pt idx="156">
                  <c:v>Pró-Saber</c:v>
                </c:pt>
                <c:pt idx="157">
                  <c:v>Pró Paraiso ONG</c:v>
                </c:pt>
                <c:pt idx="158">
                  <c:v>PUC - Pontificia Universidade Catolica de SP</c:v>
                </c:pt>
                <c:pt idx="159">
                  <c:v>Pulsar Juntos (ONG parceira da Crescer Sempre)</c:v>
                </c:pt>
                <c:pt idx="160">
                  <c:v>PZS</c:v>
                </c:pt>
                <c:pt idx="161">
                  <c:v>Obras Sociais Mosteiro São Geraldo</c:v>
                </c:pt>
                <c:pt idx="162">
                  <c:v>Raddar/ PIPA</c:v>
                </c:pt>
                <c:pt idx="163">
                  <c:v>Radio Claro Nova Paraisopolis</c:v>
                </c:pt>
                <c:pt idx="164">
                  <c:v>Rede Sul/ Rede Transforma - Reciclagem</c:v>
                </c:pt>
                <c:pt idx="165">
                  <c:v>Rugby para Todos</c:v>
                </c:pt>
                <c:pt idx="166">
                  <c:v>SABESP</c:v>
                </c:pt>
                <c:pt idx="167">
                  <c:v>Sarau Paraisopolis</c:v>
                </c:pt>
                <c:pt idx="168">
                  <c:v>SAS CL/ CRAS Vila Andrade + SMADS</c:v>
                </c:pt>
                <c:pt idx="169">
                  <c:v>SASF V.Andrade/ Instituto Macedônia</c:v>
                </c:pt>
                <c:pt idx="170">
                  <c:v>SEBRAE</c:v>
                </c:pt>
                <c:pt idx="171">
                  <c:v>Secretaria Municipal da Habitação SEHAB/DTS-Sul , COBRAPE- DEAR-Sul</c:v>
                </c:pt>
                <c:pt idx="172">
                  <c:v>Secretaria Municpal de Desenvolvimento e Trabalho SMDET</c:v>
                </c:pt>
                <c:pt idx="173">
                  <c:v>Secretaria Estadual do Direito da Pessoa com Deficiência</c:v>
                </c:pt>
                <c:pt idx="174">
                  <c:v>Secretaria Estadual de Desenvolvimento SDE</c:v>
                </c:pt>
                <c:pt idx="175">
                  <c:v>Secretaria do Verde e Meio Ambiente SVMA</c:v>
                </c:pt>
                <c:pt idx="176">
                  <c:v>Skate Solidário  Ong</c:v>
                </c:pt>
                <c:pt idx="177">
                  <c:v>Supervisão Técnica Saude CL - STS-CL/ Coord. Reg. Saúde Sul+ SUVIS/ UVIS</c:v>
                </c:pt>
                <c:pt idx="178">
                  <c:v>Sub-Prefeitura Campo Limpo</c:v>
                </c:pt>
                <c:pt idx="179">
                  <c:v>Sweet Ray</c:v>
                </c:pt>
                <c:pt idx="180">
                  <c:v>SYMAP Ong</c:v>
                </c:pt>
                <c:pt idx="181">
                  <c:v>Tamojunto Ong</c:v>
                </c:pt>
                <c:pt idx="182">
                  <c:v>Tenis aulas com parcerias prof Leonardo</c:v>
                </c:pt>
                <c:pt idx="183">
                  <c:v>Toka pra quem sabe</c:v>
                </c:pt>
                <c:pt idx="184">
                  <c:v>UBS Paraisopolis I</c:v>
                </c:pt>
                <c:pt idx="185">
                  <c:v>UBS Paraisopolis II</c:v>
                </c:pt>
                <c:pt idx="186">
                  <c:v>UBS Paraisopolis III</c:v>
                </c:pt>
                <c:pt idx="187">
                  <c:v>União de Moradores e do Comercio de Paraisopolis - UMCP</c:v>
                </c:pt>
                <c:pt idx="188">
                  <c:v>União em Defesa da Moradia do Complexo Paraisopolis- UDMC</c:v>
                </c:pt>
                <c:pt idx="189">
                  <c:v>União de Moradores Jd. Colombo</c:v>
                </c:pt>
                <c:pt idx="190">
                  <c:v>Uniao Demovcratica Nacional- UDN</c:v>
                </c:pt>
                <c:pt idx="191">
                  <c:v>UNICEU Paraisopolis</c:v>
                </c:pt>
                <c:pt idx="192">
                  <c:v>Unidos de Paraisopolis </c:v>
                </c:pt>
                <c:pt idx="193">
                  <c:v>UNIITALO Paraisópolis</c:v>
                </c:pt>
                <c:pt idx="194">
                  <c:v>URBANSP</c:v>
                </c:pt>
                <c:pt idx="195">
                  <c:v>URBZ Arquitetura sustentável</c:v>
                </c:pt>
                <c:pt idx="196">
                  <c:v>USP</c:v>
                </c:pt>
                <c:pt idx="197">
                  <c:v>1000DEVS</c:v>
                </c:pt>
                <c:pt idx="198">
                  <c:v>Vocação - Ação Comunitária do Brasil</c:v>
                </c:pt>
                <c:pt idx="199">
                  <c:v>Voluntario/ morador/ liderança</c:v>
                </c:pt>
              </c:strCache>
            </c:strRef>
          </c:tx>
          <c:invertIfNegative val="0"/>
          <c:cat>
            <c:strRef>
              <c:f>frequencia!$A$7:$A$206</c:f>
              <c:strCache>
                <c:ptCount val="66"/>
                <c:pt idx="0">
                  <c:v>Ação Gueto Ong</c:v>
                </c:pt>
                <c:pt idx="1">
                  <c:v>Arqcoop+Paraisopolis - Arquitetura social</c:v>
                </c:pt>
                <c:pt idx="2">
                  <c:v>Associação Crescer Sempre</c:v>
                </c:pt>
                <c:pt idx="3">
                  <c:v>Batukebrada Paraisopolis</c:v>
                </c:pt>
                <c:pt idx="4">
                  <c:v>CADES Ong/CRES </c:v>
                </c:pt>
                <c:pt idx="5">
                  <c:v>CAPS Alcool &amp; Drogas Paraisopolis </c:v>
                </c:pt>
                <c:pt idx="6">
                  <c:v>Casa da Amizade</c:v>
                </c:pt>
                <c:pt idx="7">
                  <c:v>CCA Primavera</c:v>
                </c:pt>
                <c:pt idx="8">
                  <c:v>CEI Sta Escolástica (vulgo CCT Paraisópolis -OSMSG)</c:v>
                </c:pt>
                <c:pt idx="9">
                  <c:v>CDCM mulheres vivas</c:v>
                </c:pt>
                <c:pt idx="10">
                  <c:v>CEISER (Centro Educ Infantil S. Estevão Rei- OSMSG)</c:v>
                </c:pt>
                <c:pt idx="11">
                  <c:v>CEMEI Morumbi</c:v>
                </c:pt>
                <c:pt idx="12">
                  <c:v>CEU Paraisópolis - Gestão/ biblioteca</c:v>
                </c:pt>
                <c:pt idx="13">
                  <c:v>Chega Mais -Projeto Olivia</c:v>
                </c:pt>
                <c:pt idx="14">
                  <c:v>Coopercaps/ Central de Triagem Paraisópolis</c:v>
                </c:pt>
                <c:pt idx="15">
                  <c:v>Conselho Gestor Habitação Paraisópolis</c:v>
                </c:pt>
                <c:pt idx="16">
                  <c:v>Conselho Gestor Meio Ambiente/ CADES SVMA</c:v>
                </c:pt>
                <c:pt idx="17">
                  <c:v>Conselho Tutelar Campo Limpo CT-CL</c:v>
                </c:pt>
                <c:pt idx="18">
                  <c:v>Consultoria Iris Educacional (TP)</c:v>
                </c:pt>
                <c:pt idx="19">
                  <c:v>CCP- Cursinho Preparatório Paraisopolis</c:v>
                </c:pt>
                <c:pt idx="20">
                  <c:v>Diagonal </c:v>
                </c:pt>
                <c:pt idx="21">
                  <c:v>Dinâmica Esportiva Paraisópolis</c:v>
                </c:pt>
                <c:pt idx="22">
                  <c:v>DRE Butantã</c:v>
                </c:pt>
                <c:pt idx="23">
                  <c:v>E.E. Profª Etelvina de Góes Marcucci</c:v>
                </c:pt>
                <c:pt idx="24">
                  <c:v>Ecourbis</c:v>
                </c:pt>
                <c:pt idx="25">
                  <c:v>EMEF CEU Paraisopolis</c:v>
                </c:pt>
                <c:pt idx="26">
                  <c:v>EMEF Dom Veremundo Toth</c:v>
                </c:pt>
                <c:pt idx="27">
                  <c:v>EMEF Paulo Freire</c:v>
                </c:pt>
                <c:pt idx="28">
                  <c:v>EMEF Perimetral</c:v>
                </c:pt>
                <c:pt idx="29">
                  <c:v>Escola Antonietta e Leon Feffer/  ALEF Peretz</c:v>
                </c:pt>
                <c:pt idx="30">
                  <c:v>Favelarte- Musica e Skate</c:v>
                </c:pt>
                <c:pt idx="31">
                  <c:v>Grupo Harmonia</c:v>
                </c:pt>
                <c:pt idx="32">
                  <c:v>Instituto Cades - Rede de Proteção Social</c:v>
                </c:pt>
                <c:pt idx="33">
                  <c:v>Instituto ELA</c:v>
                </c:pt>
                <c:pt idx="34">
                  <c:v>Instituto Esporte na Favela</c:v>
                </c:pt>
                <c:pt idx="35">
                  <c:v>Instituto Marte/ ItaloPara</c:v>
                </c:pt>
                <c:pt idx="36">
                  <c:v>Instituto Nosso Olhar</c:v>
                </c:pt>
                <c:pt idx="37">
                  <c:v>IPEA</c:v>
                </c:pt>
                <c:pt idx="38">
                  <c:v>Mostra Cultural Paraisopolis</c:v>
                </c:pt>
                <c:pt idx="39">
                  <c:v>Obras Sociais Mosteiro São Geraldo/colegio Santo Américo OSMSG</c:v>
                </c:pt>
                <c:pt idx="40">
                  <c:v>Oficina de Asteróides/ EdStartup</c:v>
                </c:pt>
                <c:pt idx="41">
                  <c:v>PAVS-CL</c:v>
                </c:pt>
                <c:pt idx="42">
                  <c:v>PMSP- SP Urbanismo</c:v>
                </c:pt>
                <c:pt idx="43">
                  <c:v>Praça da Cidadania FSSP Fundo Social do Estado de São Paulo</c:v>
                </c:pt>
                <c:pt idx="44">
                  <c:v>Programa Einstein na Comunidade de Paraisopolis - PECP</c:v>
                </c:pt>
                <c:pt idx="45">
                  <c:v>Projetos esportivos e culturais para PCD</c:v>
                </c:pt>
                <c:pt idx="46">
                  <c:v>Pró-Saber</c:v>
                </c:pt>
                <c:pt idx="47">
                  <c:v>Pró Paraiso ONG</c:v>
                </c:pt>
                <c:pt idx="48">
                  <c:v>Obras Sociais Mosteiro São Geraldo</c:v>
                </c:pt>
                <c:pt idx="49">
                  <c:v>Rede Sul/ Rede Transforma - Reciclagem</c:v>
                </c:pt>
                <c:pt idx="50">
                  <c:v>SASF V.Andrade/ Instituto Macedônia</c:v>
                </c:pt>
                <c:pt idx="51">
                  <c:v>Secretaria Municipal da Habitação SEHAB/DTS-Sul , COBRAPE- DEAR-Sul</c:v>
                </c:pt>
                <c:pt idx="52">
                  <c:v>Skate Solidário  Ong</c:v>
                </c:pt>
                <c:pt idx="53">
                  <c:v>Supervisão Técnica Saude CL - STS-CL/ Coord. Reg. Saúde Sul+ SUVIS/ UVIS</c:v>
                </c:pt>
                <c:pt idx="54">
                  <c:v>Sub-Prefeitura Campo Limpo</c:v>
                </c:pt>
                <c:pt idx="55">
                  <c:v>Tenis aulas com parcerias prof Leonardo</c:v>
                </c:pt>
                <c:pt idx="56">
                  <c:v>UBS Paraisopolis I</c:v>
                </c:pt>
                <c:pt idx="57">
                  <c:v>UBS Paraisopolis II</c:v>
                </c:pt>
                <c:pt idx="58">
                  <c:v>UBS Paraisopolis III</c:v>
                </c:pt>
                <c:pt idx="59">
                  <c:v>União de Moradores e do Comercio de Paraisopolis - UMCP</c:v>
                </c:pt>
                <c:pt idx="60">
                  <c:v>União em Defesa da Moradia do Complexo Paraisopolis- UDMC</c:v>
                </c:pt>
                <c:pt idx="61">
                  <c:v>Uniao Demovcratica Nacional- UDN</c:v>
                </c:pt>
                <c:pt idx="62">
                  <c:v>Unidos de Paraisopolis </c:v>
                </c:pt>
                <c:pt idx="63">
                  <c:v>URBANSP</c:v>
                </c:pt>
                <c:pt idx="64">
                  <c:v>USP</c:v>
                </c:pt>
                <c:pt idx="65">
                  <c:v>Voluntario/ morador/ liderança</c:v>
                </c:pt>
              </c:strCache>
            </c:strRef>
          </c:cat>
          <c:val>
            <c:numRef>
              <c:f>frequencia!$ER$7:$ER$206</c:f>
              <c:numCache>
                <c:formatCode>0%</c:formatCode>
                <c:ptCount val="66"/>
                <c:pt idx="0">
                  <c:v>0.33333333333333331</c:v>
                </c:pt>
                <c:pt idx="1">
                  <c:v>0.41666666666666669</c:v>
                </c:pt>
                <c:pt idx="2">
                  <c:v>0.16666666666666666</c:v>
                </c:pt>
                <c:pt idx="3">
                  <c:v>8.3333333333333329E-2</c:v>
                </c:pt>
                <c:pt idx="4">
                  <c:v>8.3333333333333329E-2</c:v>
                </c:pt>
                <c:pt idx="5">
                  <c:v>8.3333333333333329E-2</c:v>
                </c:pt>
                <c:pt idx="6">
                  <c:v>1</c:v>
                </c:pt>
                <c:pt idx="7">
                  <c:v>8.3333333333333329E-2</c:v>
                </c:pt>
                <c:pt idx="8">
                  <c:v>8.3333333333333329E-2</c:v>
                </c:pt>
                <c:pt idx="9">
                  <c:v>8.3333333333333329E-2</c:v>
                </c:pt>
                <c:pt idx="10">
                  <c:v>8.3333333333333329E-2</c:v>
                </c:pt>
                <c:pt idx="11">
                  <c:v>8.3333333333333329E-2</c:v>
                </c:pt>
                <c:pt idx="12">
                  <c:v>8.3333333333333329E-2</c:v>
                </c:pt>
                <c:pt idx="13">
                  <c:v>8.3333333333333329E-2</c:v>
                </c:pt>
                <c:pt idx="14">
                  <c:v>8.3333333333333329E-2</c:v>
                </c:pt>
                <c:pt idx="15">
                  <c:v>0.16666666666666666</c:v>
                </c:pt>
                <c:pt idx="16">
                  <c:v>8.3333333333333329E-2</c:v>
                </c:pt>
                <c:pt idx="17">
                  <c:v>8.3333333333333329E-2</c:v>
                </c:pt>
                <c:pt idx="18">
                  <c:v>8.3333333333333329E-2</c:v>
                </c:pt>
                <c:pt idx="19">
                  <c:v>8.3333333333333329E-2</c:v>
                </c:pt>
                <c:pt idx="20">
                  <c:v>0.16666666666666666</c:v>
                </c:pt>
                <c:pt idx="21">
                  <c:v>8.3333333333333329E-2</c:v>
                </c:pt>
                <c:pt idx="22">
                  <c:v>0.16666666666666666</c:v>
                </c:pt>
                <c:pt idx="23">
                  <c:v>8.3333333333333329E-2</c:v>
                </c:pt>
                <c:pt idx="24">
                  <c:v>8.3333333333333329E-2</c:v>
                </c:pt>
                <c:pt idx="25">
                  <c:v>8.3333333333333329E-2</c:v>
                </c:pt>
                <c:pt idx="26">
                  <c:v>8.3333333333333329E-2</c:v>
                </c:pt>
                <c:pt idx="27">
                  <c:v>0.25</c:v>
                </c:pt>
                <c:pt idx="28">
                  <c:v>0.25</c:v>
                </c:pt>
                <c:pt idx="29">
                  <c:v>8.3333333333333329E-2</c:v>
                </c:pt>
                <c:pt idx="30">
                  <c:v>8.3333333333333329E-2</c:v>
                </c:pt>
                <c:pt idx="31">
                  <c:v>8.3333333333333329E-2</c:v>
                </c:pt>
                <c:pt idx="32">
                  <c:v>8.3333333333333329E-2</c:v>
                </c:pt>
                <c:pt idx="33">
                  <c:v>0.83333333333333337</c:v>
                </c:pt>
                <c:pt idx="34">
                  <c:v>8.3333333333333329E-2</c:v>
                </c:pt>
                <c:pt idx="35">
                  <c:v>0.5</c:v>
                </c:pt>
                <c:pt idx="36">
                  <c:v>8.3333333333333329E-2</c:v>
                </c:pt>
                <c:pt idx="37">
                  <c:v>8.3333333333333329E-2</c:v>
                </c:pt>
                <c:pt idx="38">
                  <c:v>0.16666666666666666</c:v>
                </c:pt>
                <c:pt idx="39">
                  <c:v>0.58333333333333337</c:v>
                </c:pt>
                <c:pt idx="40">
                  <c:v>8.3333333333333329E-2</c:v>
                </c:pt>
                <c:pt idx="41">
                  <c:v>8.3333333333333329E-2</c:v>
                </c:pt>
                <c:pt idx="42">
                  <c:v>8.3333333333333329E-2</c:v>
                </c:pt>
                <c:pt idx="43">
                  <c:v>8.3333333333333329E-2</c:v>
                </c:pt>
                <c:pt idx="44">
                  <c:v>0.83333333333333337</c:v>
                </c:pt>
                <c:pt idx="45">
                  <c:v>8.3333333333333329E-2</c:v>
                </c:pt>
                <c:pt idx="46">
                  <c:v>0.41666666666666669</c:v>
                </c:pt>
                <c:pt idx="47">
                  <c:v>0.33333333333333331</c:v>
                </c:pt>
                <c:pt idx="48">
                  <c:v>0.16666666666666666</c:v>
                </c:pt>
                <c:pt idx="49">
                  <c:v>8.3333333333333329E-2</c:v>
                </c:pt>
                <c:pt idx="50">
                  <c:v>0.83333333333333337</c:v>
                </c:pt>
                <c:pt idx="51">
                  <c:v>0.66666666666666663</c:v>
                </c:pt>
                <c:pt idx="52">
                  <c:v>0.58333333333333337</c:v>
                </c:pt>
                <c:pt idx="53">
                  <c:v>0.66666666666666663</c:v>
                </c:pt>
                <c:pt idx="54">
                  <c:v>8.3333333333333329E-2</c:v>
                </c:pt>
                <c:pt idx="55">
                  <c:v>0.41666666666666669</c:v>
                </c:pt>
                <c:pt idx="56">
                  <c:v>0.5</c:v>
                </c:pt>
                <c:pt idx="57">
                  <c:v>0.33333333333333331</c:v>
                </c:pt>
                <c:pt idx="58">
                  <c:v>0.25</c:v>
                </c:pt>
                <c:pt idx="59">
                  <c:v>0.58333333333333337</c:v>
                </c:pt>
                <c:pt idx="60">
                  <c:v>8.3333333333333329E-2</c:v>
                </c:pt>
                <c:pt idx="61">
                  <c:v>8.3333333333333329E-2</c:v>
                </c:pt>
                <c:pt idx="62">
                  <c:v>8.3333333333333329E-2</c:v>
                </c:pt>
                <c:pt idx="63">
                  <c:v>8.3333333333333329E-2</c:v>
                </c:pt>
                <c:pt idx="64">
                  <c:v>8.3333333333333329E-2</c:v>
                </c:pt>
                <c:pt idx="6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DB-4DD8-A594-FED19B16F5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1660312"/>
        <c:axId val="1"/>
      </c:barChart>
      <c:catAx>
        <c:axId val="691660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7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91660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5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500" baseline="0"/>
              <a:t>Frequência das Instituições - NOV24/NOV25</a:t>
            </a:r>
          </a:p>
        </c:rich>
      </c:tx>
      <c:layout>
        <c:manualLayout>
          <c:xMode val="edge"/>
          <c:yMode val="edge"/>
          <c:x val="0.24479694075141498"/>
          <c:y val="4.20294205944160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3.8696439706557375E-3"/>
                  <c:y val="4.620460125065305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F95-46B8-B2A6-9DEF8D1164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'presenças 2025'!$F$1:$Q$1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'presenças 2025'!$F$2</c:f>
              <c:numCache>
                <c:formatCode>General</c:formatCode>
                <c:ptCount val="1"/>
                <c:pt idx="0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95-46B8-B2A6-9DEF8D116408}"/>
            </c:ext>
          </c:extLst>
        </c:ser>
        <c:ser>
          <c:idx val="1"/>
          <c:order val="1"/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6.8958481937922526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F95-46B8-B2A6-9DEF8D1164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'presenças 2025'!$F$1:$Q$1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'presenças 2025'!$G$2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95-46B8-B2A6-9DEF8D116408}"/>
            </c:ext>
          </c:extLst>
        </c:ser>
        <c:ser>
          <c:idx val="2"/>
          <c:order val="2"/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-1.9141182572394129E-4"/>
                  <c:y val="-2.310230062532567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F95-46B8-B2A6-9DEF8D1164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'presenças 2025'!$F$1:$Q$1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'presenças 2025'!$H$2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F95-46B8-B2A6-9DEF8D116408}"/>
            </c:ext>
          </c:extLst>
        </c:ser>
        <c:ser>
          <c:idx val="3"/>
          <c:order val="3"/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-3.0263158335304186E-3"/>
                  <c:y val="2.310230062532652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F95-46B8-B2A6-9DEF8D1164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'presenças 2025'!$F$1:$Q$1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'presenças 2025'!$I$2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F95-46B8-B2A6-9DEF8D116408}"/>
            </c:ext>
          </c:extLst>
        </c:ser>
        <c:ser>
          <c:idx val="4"/>
          <c:order val="4"/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-3.0263158335304186E-3"/>
                  <c:y val="-8.4707457078424722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F95-46B8-B2A6-9DEF8D1164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'presenças 2025'!$F$1:$Q$1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'presenças 2025'!$J$2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F95-46B8-B2A6-9DEF8D116408}"/>
            </c:ext>
          </c:extLst>
        </c:ser>
        <c:ser>
          <c:idx val="5"/>
          <c:order val="5"/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1.2565656209405206E-2"/>
                  <c:y val="2.310230062532567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F95-46B8-B2A6-9DEF8D1164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'presenças 2025'!$F$1:$Q$1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'presenças 2025'!$K$2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F95-46B8-B2A6-9DEF8D116408}"/>
            </c:ext>
          </c:extLst>
        </c:ser>
        <c:ser>
          <c:idx val="6"/>
          <c:order val="6"/>
          <c:spPr>
            <a:solidFill>
              <a:schemeClr val="accent1">
                <a:lumMod val="6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-5.861219841336909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F95-46B8-B2A6-9DEF8D1164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'presenças 2025'!$F$1:$Q$1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'presenças 2025'!$L$2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F95-46B8-B2A6-9DEF8D116408}"/>
            </c:ext>
          </c:extLst>
        </c:ser>
        <c:ser>
          <c:idx val="7"/>
          <c:order val="7"/>
          <c:spPr>
            <a:solidFill>
              <a:schemeClr val="accent2">
                <a:lumMod val="6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-1.9141182572395427E-4"/>
                  <c:y val="4.620460125065305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F95-46B8-B2A6-9DEF8D1164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'presenças 2025'!$F$1:$Q$1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'presenças 2025'!$M$2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6F95-46B8-B2A6-9DEF8D116408}"/>
            </c:ext>
          </c:extLst>
        </c:ser>
        <c:ser>
          <c:idx val="8"/>
          <c:order val="8"/>
          <c:spPr>
            <a:solidFill>
              <a:schemeClr val="accent3">
                <a:lumMod val="6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'presenças 2025'!$F$1:$Q$1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'presenças 2025'!$N$2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F95-46B8-B2A6-9DEF8D116408}"/>
            </c:ext>
          </c:extLst>
        </c:ser>
        <c:ser>
          <c:idx val="9"/>
          <c:order val="9"/>
          <c:spPr>
            <a:solidFill>
              <a:schemeClr val="accent4">
                <a:lumMod val="6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5.4783961898890133E-3"/>
                  <c:y val="-2.310230062532694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F95-46B8-B2A6-9DEF8D1164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'presenças 2025'!$F$1:$Q$1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'presenças 2025'!$O$2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6F95-46B8-B2A6-9DEF8D116408}"/>
            </c:ext>
          </c:extLst>
        </c:ser>
        <c:ser>
          <c:idx val="10"/>
          <c:order val="10"/>
          <c:spPr>
            <a:solidFill>
              <a:schemeClr val="accent5">
                <a:lumMod val="6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'presenças 2025'!$F$1:$Q$1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'presenças 2025'!$P$2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6F95-46B8-B2A6-9DEF8D116408}"/>
            </c:ext>
          </c:extLst>
        </c:ser>
        <c:ser>
          <c:idx val="11"/>
          <c:order val="11"/>
          <c:spPr>
            <a:solidFill>
              <a:schemeClr val="accent6">
                <a:lumMod val="6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4.0609441859857489E-3"/>
                  <c:y val="4.620460125065305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F95-46B8-B2A6-9DEF8D1164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'presenças 2025'!$F$1:$Q$1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'presenças 2025'!$Q$2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6F95-46B8-B2A6-9DEF8D11640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870658160"/>
        <c:axId val="870659600"/>
      </c:barChart>
      <c:catAx>
        <c:axId val="87065816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aseline="0"/>
                  <a:t># presenças em 12 meses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70659600"/>
        <c:crosses val="autoZero"/>
        <c:auto val="1"/>
        <c:lblAlgn val="ctr"/>
        <c:lblOffset val="100"/>
        <c:noMultiLvlLbl val="0"/>
      </c:catAx>
      <c:valAx>
        <c:axId val="87065960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500" baseline="0"/>
                  <a:t># intituicoes</a:t>
                </a:r>
              </a:p>
            </c:rich>
          </c:tx>
          <c:layout>
            <c:manualLayout>
              <c:xMode val="edge"/>
              <c:yMode val="edge"/>
              <c:x val="0.42633294663431165"/>
              <c:y val="0.882212778627017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70658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TENDÊNCIA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4.685834680617533E-2"/>
          <c:y val="8.3902075473526974E-2"/>
          <c:w val="0.91898015833376034"/>
          <c:h val="0.7494499257413213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tendência!$A$7:$A$17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tendência!$B$7:$B$17</c:f>
              <c:numCache>
                <c:formatCode>0</c:formatCode>
                <c:ptCount val="11"/>
                <c:pt idx="0">
                  <c:v>27.636363636363637</c:v>
                </c:pt>
                <c:pt idx="1">
                  <c:v>27.416666666666668</c:v>
                </c:pt>
                <c:pt idx="2">
                  <c:v>24.083333333333332</c:v>
                </c:pt>
                <c:pt idx="3">
                  <c:v>19</c:v>
                </c:pt>
                <c:pt idx="4">
                  <c:v>21.166666666666668</c:v>
                </c:pt>
                <c:pt idx="5">
                  <c:v>21.083333333333332</c:v>
                </c:pt>
                <c:pt idx="6">
                  <c:v>19.666666666666668</c:v>
                </c:pt>
                <c:pt idx="7">
                  <c:v>15.583333333333334</c:v>
                </c:pt>
                <c:pt idx="8">
                  <c:v>17.583333333333332</c:v>
                </c:pt>
                <c:pt idx="9">
                  <c:v>22.25</c:v>
                </c:pt>
                <c:pt idx="10">
                  <c:v>22.75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DDB-48DA-96F5-8B45739EC7AE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tendência!$A$7:$A$17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tendência!$C$7:$C$17</c:f>
              <c:numCache>
                <c:formatCode>0</c:formatCode>
                <c:ptCount val="11"/>
                <c:pt idx="0">
                  <c:v>16.545454545454547</c:v>
                </c:pt>
                <c:pt idx="1">
                  <c:v>18.25</c:v>
                </c:pt>
                <c:pt idx="2">
                  <c:v>16.833333333333332</c:v>
                </c:pt>
                <c:pt idx="3">
                  <c:v>12</c:v>
                </c:pt>
                <c:pt idx="4">
                  <c:v>13.5</c:v>
                </c:pt>
                <c:pt idx="5">
                  <c:v>16.333333333333332</c:v>
                </c:pt>
                <c:pt idx="6">
                  <c:v>15</c:v>
                </c:pt>
                <c:pt idx="7">
                  <c:v>11.75</c:v>
                </c:pt>
                <c:pt idx="8">
                  <c:v>13.833333333333334</c:v>
                </c:pt>
                <c:pt idx="9">
                  <c:v>15.083333333333334</c:v>
                </c:pt>
                <c:pt idx="10">
                  <c:v>15.833333333333334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DDB-48DA-96F5-8B45739EC7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95661080"/>
        <c:axId val="1"/>
      </c:lineChart>
      <c:catAx>
        <c:axId val="695661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95661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aseline="0"/>
              <a:t>Formato da </a:t>
            </a:r>
            <a:r>
              <a:rPr lang="en-US" sz="2000" baseline="0" err="1"/>
              <a:t>reunião</a:t>
            </a:r>
            <a:r>
              <a:rPr lang="en-US" sz="2000" baseline="0"/>
              <a:t>: jan19 a nov25                                             </a:t>
            </a:r>
            <a:r>
              <a:rPr lang="en-US" sz="2000" baseline="0" err="1"/>
              <a:t>Presencial-azul</a:t>
            </a:r>
            <a:r>
              <a:rPr lang="en-US" sz="2000" baseline="0"/>
              <a:t>, Online=</a:t>
            </a:r>
            <a:r>
              <a:rPr lang="en-US" sz="2000" baseline="0" err="1"/>
              <a:t>vermelho</a:t>
            </a:r>
            <a:endParaRPr lang="en-US" sz="2000" baseline="0"/>
          </a:p>
        </c:rich>
      </c:tx>
      <c:layout>
        <c:manualLayout>
          <c:xMode val="edge"/>
          <c:yMode val="edge"/>
          <c:x val="0.277776641356951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9891430269896595E-2"/>
          <c:y val="0.14361701268356672"/>
          <c:w val="0.94526384619551107"/>
          <c:h val="0.7588106551222593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702-4ABA-B7BB-7160FCBE8A71}"/>
              </c:ext>
            </c:extLst>
          </c:dPt>
          <c:dPt>
            <c:idx val="1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702-4ABA-B7BB-7160FCBE8A71}"/>
              </c:ext>
            </c:extLst>
          </c:dPt>
          <c:dPt>
            <c:idx val="1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702-4ABA-B7BB-7160FCBE8A71}"/>
              </c:ext>
            </c:extLst>
          </c:dPt>
          <c:dPt>
            <c:idx val="1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702-4ABA-B7BB-7160FCBE8A71}"/>
              </c:ext>
            </c:extLst>
          </c:dPt>
          <c:dPt>
            <c:idx val="1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702-4ABA-B7BB-7160FCBE8A71}"/>
              </c:ext>
            </c:extLst>
          </c:dPt>
          <c:dPt>
            <c:idx val="1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702-4ABA-B7BB-7160FCBE8A71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702-4ABA-B7BB-7160FCBE8A71}"/>
              </c:ext>
            </c:extLst>
          </c:dPt>
          <c:dPt>
            <c:idx val="2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F702-4ABA-B7BB-7160FCBE8A71}"/>
              </c:ext>
            </c:extLst>
          </c:dPt>
          <c:dPt>
            <c:idx val="2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F702-4ABA-B7BB-7160FCBE8A71}"/>
              </c:ext>
            </c:extLst>
          </c:dPt>
          <c:dPt>
            <c:idx val="2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F702-4ABA-B7BB-7160FCBE8A71}"/>
              </c:ext>
            </c:extLst>
          </c:dPt>
          <c:dPt>
            <c:idx val="2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F702-4ABA-B7BB-7160FCBE8A71}"/>
              </c:ext>
            </c:extLst>
          </c:dPt>
          <c:dPt>
            <c:idx val="2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F702-4ABA-B7BB-7160FCBE8A71}"/>
              </c:ext>
            </c:extLst>
          </c:dPt>
          <c:dPt>
            <c:idx val="2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F702-4ABA-B7BB-7160FCBE8A71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F702-4ABA-B7BB-7160FCBE8A71}"/>
              </c:ext>
            </c:extLst>
          </c:dPt>
          <c:dPt>
            <c:idx val="2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F702-4ABA-B7BB-7160FCBE8A71}"/>
              </c:ext>
            </c:extLst>
          </c:dPt>
          <c:dPt>
            <c:idx val="2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F702-4ABA-B7BB-7160FCBE8A71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F702-4ABA-B7BB-7160FCBE8A71}"/>
              </c:ext>
            </c:extLst>
          </c:dPt>
          <c:dPt>
            <c:idx val="3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F702-4ABA-B7BB-7160FCBE8A71}"/>
              </c:ext>
            </c:extLst>
          </c:dPt>
          <c:dPt>
            <c:idx val="3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F702-4ABA-B7BB-7160FCBE8A71}"/>
              </c:ext>
            </c:extLst>
          </c:dPt>
          <c:dPt>
            <c:idx val="3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F702-4ABA-B7BB-7160FCBE8A71}"/>
              </c:ext>
            </c:extLst>
          </c:dPt>
          <c:dPt>
            <c:idx val="3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F702-4ABA-B7BB-7160FCBE8A71}"/>
              </c:ext>
            </c:extLst>
          </c:dPt>
          <c:dPt>
            <c:idx val="3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F702-4ABA-B7BB-7160FCBE8A71}"/>
              </c:ext>
            </c:extLst>
          </c:dPt>
          <c:dPt>
            <c:idx val="3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D-F702-4ABA-B7BB-7160FCBE8A71}"/>
              </c:ext>
            </c:extLst>
          </c:dPt>
          <c:dPt>
            <c:idx val="3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F-F702-4ABA-B7BB-7160FCBE8A71}"/>
              </c:ext>
            </c:extLst>
          </c:dPt>
          <c:dPt>
            <c:idx val="3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1-F702-4ABA-B7BB-7160FCBE8A71}"/>
              </c:ext>
            </c:extLst>
          </c:dPt>
          <c:dPt>
            <c:idx val="3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3-F702-4ABA-B7BB-7160FCBE8A71}"/>
              </c:ext>
            </c:extLst>
          </c:dPt>
          <c:dPt>
            <c:idx val="4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5-F702-4ABA-B7BB-7160FCBE8A71}"/>
              </c:ext>
            </c:extLst>
          </c:dPt>
          <c:dPt>
            <c:idx val="4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7-F702-4ABA-B7BB-7160FCBE8A71}"/>
              </c:ext>
            </c:extLst>
          </c:dPt>
          <c:dPt>
            <c:idx val="4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9-F702-4ABA-B7BB-7160FCBE8A71}"/>
              </c:ext>
            </c:extLst>
          </c:dPt>
          <c:dPt>
            <c:idx val="4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B-F702-4ABA-B7BB-7160FCBE8A71}"/>
              </c:ext>
            </c:extLst>
          </c:dPt>
          <c:dPt>
            <c:idx val="4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D-F702-4ABA-B7BB-7160FCBE8A71}"/>
              </c:ext>
            </c:extLst>
          </c:dPt>
          <c:dPt>
            <c:idx val="4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F-F702-4ABA-B7BB-7160FCBE8A71}"/>
              </c:ext>
            </c:extLst>
          </c:dPt>
          <c:dPt>
            <c:idx val="4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1-F702-4ABA-B7BB-7160FCBE8A71}"/>
              </c:ext>
            </c:extLst>
          </c:dPt>
          <c:dPt>
            <c:idx val="4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3-F702-4ABA-B7BB-7160FCBE8A71}"/>
              </c:ext>
            </c:extLst>
          </c:dPt>
          <c:dPt>
            <c:idx val="4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5-F702-4ABA-B7BB-7160FCBE8A71}"/>
              </c:ext>
            </c:extLst>
          </c:dPt>
          <c:dPt>
            <c:idx val="5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7-F702-4ABA-B7BB-7160FCBE8A71}"/>
              </c:ext>
            </c:extLst>
          </c:dPt>
          <c:dPt>
            <c:idx val="5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9-F702-4ABA-B7BB-7160FCBE8A71}"/>
              </c:ext>
            </c:extLst>
          </c:dPt>
          <c:dPt>
            <c:idx val="5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B-F702-4ABA-B7BB-7160FCBE8A71}"/>
              </c:ext>
            </c:extLst>
          </c:dPt>
          <c:dPt>
            <c:idx val="5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D-F702-4ABA-B7BB-7160FCBE8A71}"/>
              </c:ext>
            </c:extLst>
          </c:dPt>
          <c:dPt>
            <c:idx val="5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F-F702-4ABA-B7BB-7160FCBE8A71}"/>
              </c:ext>
            </c:extLst>
          </c:dPt>
          <c:dPt>
            <c:idx val="5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1-F702-4ABA-B7BB-7160FCBE8A71}"/>
              </c:ext>
            </c:extLst>
          </c:dPt>
          <c:dPt>
            <c:idx val="5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3-F702-4ABA-B7BB-7160FCBE8A71}"/>
              </c:ext>
            </c:extLst>
          </c:dPt>
          <c:dPt>
            <c:idx val="5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5-F702-4ABA-B7BB-7160FCBE8A71}"/>
              </c:ext>
            </c:extLst>
          </c:dPt>
          <c:dPt>
            <c:idx val="6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7-F702-4ABA-B7BB-7160FCBE8A71}"/>
              </c:ext>
            </c:extLst>
          </c:dPt>
          <c:dPt>
            <c:idx val="6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9-F702-4ABA-B7BB-7160FCBE8A71}"/>
              </c:ext>
            </c:extLst>
          </c:dPt>
          <c:dPt>
            <c:idx val="6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B-F702-4ABA-B7BB-7160FCBE8A71}"/>
              </c:ext>
            </c:extLst>
          </c:dPt>
          <c:dPt>
            <c:idx val="6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D-F702-4ABA-B7BB-7160FCBE8A71}"/>
              </c:ext>
            </c:extLst>
          </c:dPt>
          <c:dPt>
            <c:idx val="6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F-F702-4ABA-B7BB-7160FCBE8A71}"/>
              </c:ext>
            </c:extLst>
          </c:dPt>
          <c:dPt>
            <c:idx val="6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1-F702-4ABA-B7BB-7160FCBE8A71}"/>
              </c:ext>
            </c:extLst>
          </c:dPt>
          <c:dPt>
            <c:idx val="6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3-F702-4ABA-B7BB-7160FCBE8A71}"/>
              </c:ext>
            </c:extLst>
          </c:dPt>
          <c:dPt>
            <c:idx val="7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5-F702-4ABA-B7BB-7160FCBE8A71}"/>
              </c:ext>
            </c:extLst>
          </c:dPt>
          <c:dPt>
            <c:idx val="7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7-F702-4ABA-B7BB-7160FCBE8A71}"/>
              </c:ext>
            </c:extLst>
          </c:dPt>
          <c:dPt>
            <c:idx val="7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9-F702-4ABA-B7BB-7160FCBE8A71}"/>
              </c:ext>
            </c:extLst>
          </c:dPt>
          <c:dPt>
            <c:idx val="7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B-F702-4ABA-B7BB-7160FCBE8A71}"/>
              </c:ext>
            </c:extLst>
          </c:dPt>
          <c:cat>
            <c:strRef>
              <c:f>zoomxpresencial!$B$2:$BZ$2</c:f>
              <c:strCache>
                <c:ptCount val="77"/>
                <c:pt idx="0">
                  <c:v>P 1.19</c:v>
                </c:pt>
                <c:pt idx="1">
                  <c:v>P 2.19</c:v>
                </c:pt>
                <c:pt idx="2">
                  <c:v>P 3.19</c:v>
                </c:pt>
                <c:pt idx="3">
                  <c:v>P 4.19</c:v>
                </c:pt>
                <c:pt idx="4">
                  <c:v>P 5.19</c:v>
                </c:pt>
                <c:pt idx="5">
                  <c:v>P 6.19</c:v>
                </c:pt>
                <c:pt idx="6">
                  <c:v>P 7.19</c:v>
                </c:pt>
                <c:pt idx="7">
                  <c:v>P 8.19</c:v>
                </c:pt>
                <c:pt idx="8">
                  <c:v>P 9.19</c:v>
                </c:pt>
                <c:pt idx="9">
                  <c:v>P 10.19</c:v>
                </c:pt>
                <c:pt idx="10">
                  <c:v>P 11.19</c:v>
                </c:pt>
                <c:pt idx="11">
                  <c:v>P 1.20</c:v>
                </c:pt>
                <c:pt idx="12">
                  <c:v>P 2.20</c:v>
                </c:pt>
                <c:pt idx="13">
                  <c:v>O 3.20</c:v>
                </c:pt>
                <c:pt idx="14">
                  <c:v>O4.20</c:v>
                </c:pt>
                <c:pt idx="15">
                  <c:v>O5.20</c:v>
                </c:pt>
                <c:pt idx="16">
                  <c:v>O 6.20</c:v>
                </c:pt>
                <c:pt idx="17">
                  <c:v>O 7.20</c:v>
                </c:pt>
                <c:pt idx="18">
                  <c:v>O 8.20</c:v>
                </c:pt>
                <c:pt idx="19">
                  <c:v>0 9.20</c:v>
                </c:pt>
                <c:pt idx="20">
                  <c:v>O 10.20</c:v>
                </c:pt>
                <c:pt idx="21">
                  <c:v>0 11.20</c:v>
                </c:pt>
                <c:pt idx="22">
                  <c:v>O 1.21</c:v>
                </c:pt>
                <c:pt idx="23">
                  <c:v>O 2.21</c:v>
                </c:pt>
                <c:pt idx="24">
                  <c:v>O 3.21</c:v>
                </c:pt>
                <c:pt idx="25">
                  <c:v>O 4.21</c:v>
                </c:pt>
                <c:pt idx="26">
                  <c:v>O 5.21</c:v>
                </c:pt>
                <c:pt idx="27">
                  <c:v>O 6.21</c:v>
                </c:pt>
                <c:pt idx="28">
                  <c:v>O 7.21</c:v>
                </c:pt>
                <c:pt idx="29">
                  <c:v>O 8.21</c:v>
                </c:pt>
                <c:pt idx="30">
                  <c:v>O 9.21</c:v>
                </c:pt>
                <c:pt idx="31">
                  <c:v>O 10.21</c:v>
                </c:pt>
                <c:pt idx="32">
                  <c:v>O 11.21</c:v>
                </c:pt>
                <c:pt idx="33">
                  <c:v>O 1.22</c:v>
                </c:pt>
                <c:pt idx="34">
                  <c:v>O 2.22</c:v>
                </c:pt>
                <c:pt idx="35">
                  <c:v>O 3.22</c:v>
                </c:pt>
                <c:pt idx="36">
                  <c:v>O 4.22</c:v>
                </c:pt>
                <c:pt idx="37">
                  <c:v>P 5.22</c:v>
                </c:pt>
                <c:pt idx="38">
                  <c:v>O 6.22</c:v>
                </c:pt>
                <c:pt idx="39">
                  <c:v>jul/22</c:v>
                </c:pt>
                <c:pt idx="40">
                  <c:v>ago/22</c:v>
                </c:pt>
                <c:pt idx="41">
                  <c:v>set/22</c:v>
                </c:pt>
                <c:pt idx="42">
                  <c:v>out/22</c:v>
                </c:pt>
                <c:pt idx="43">
                  <c:v>nov/22</c:v>
                </c:pt>
                <c:pt idx="44">
                  <c:v>jan/23</c:v>
                </c:pt>
                <c:pt idx="45">
                  <c:v>fev/23</c:v>
                </c:pt>
                <c:pt idx="46">
                  <c:v>mar/23</c:v>
                </c:pt>
                <c:pt idx="47">
                  <c:v>abr/23</c:v>
                </c:pt>
                <c:pt idx="48">
                  <c:v>mai/23</c:v>
                </c:pt>
                <c:pt idx="49">
                  <c:v>jun/23</c:v>
                </c:pt>
                <c:pt idx="50">
                  <c:v>jul/23</c:v>
                </c:pt>
                <c:pt idx="51">
                  <c:v>ago/23</c:v>
                </c:pt>
                <c:pt idx="52">
                  <c:v>set/23</c:v>
                </c:pt>
                <c:pt idx="53">
                  <c:v>out/23</c:v>
                </c:pt>
                <c:pt idx="54">
                  <c:v>nov/23</c:v>
                </c:pt>
                <c:pt idx="55">
                  <c:v>jan/24</c:v>
                </c:pt>
                <c:pt idx="56">
                  <c:v>fev/24</c:v>
                </c:pt>
                <c:pt idx="57">
                  <c:v>mar/24</c:v>
                </c:pt>
                <c:pt idx="58">
                  <c:v>abr/24</c:v>
                </c:pt>
                <c:pt idx="59">
                  <c:v>mai/24</c:v>
                </c:pt>
                <c:pt idx="60">
                  <c:v>jun/24</c:v>
                </c:pt>
                <c:pt idx="61">
                  <c:v>jul/24</c:v>
                </c:pt>
                <c:pt idx="62">
                  <c:v>ago/24</c:v>
                </c:pt>
                <c:pt idx="63">
                  <c:v>set/24</c:v>
                </c:pt>
                <c:pt idx="64">
                  <c:v>out/24</c:v>
                </c:pt>
                <c:pt idx="65">
                  <c:v>nov/24</c:v>
                </c:pt>
                <c:pt idx="66">
                  <c:v>jan/25</c:v>
                </c:pt>
                <c:pt idx="67">
                  <c:v>fev/25</c:v>
                </c:pt>
                <c:pt idx="68">
                  <c:v>mar/25</c:v>
                </c:pt>
                <c:pt idx="69">
                  <c:v>abr/25</c:v>
                </c:pt>
                <c:pt idx="70">
                  <c:v>mai/25</c:v>
                </c:pt>
                <c:pt idx="71">
                  <c:v>jun/25</c:v>
                </c:pt>
                <c:pt idx="72">
                  <c:v>jul/25</c:v>
                </c:pt>
                <c:pt idx="73">
                  <c:v>ago/25</c:v>
                </c:pt>
                <c:pt idx="74">
                  <c:v>set/25</c:v>
                </c:pt>
                <c:pt idx="75">
                  <c:v>out/25</c:v>
                </c:pt>
                <c:pt idx="76">
                  <c:v>nov/25</c:v>
                </c:pt>
              </c:strCache>
            </c:strRef>
          </c:cat>
          <c:val>
            <c:numRef>
              <c:f>zoomxpresencial!$B$3:$BZ$3</c:f>
              <c:numCache>
                <c:formatCode>General</c:formatCode>
                <c:ptCount val="77"/>
                <c:pt idx="0">
                  <c:v>12</c:v>
                </c:pt>
                <c:pt idx="1">
                  <c:v>14</c:v>
                </c:pt>
                <c:pt idx="2">
                  <c:v>14</c:v>
                </c:pt>
                <c:pt idx="3">
                  <c:v>13</c:v>
                </c:pt>
                <c:pt idx="4">
                  <c:v>14</c:v>
                </c:pt>
                <c:pt idx="5">
                  <c:v>12</c:v>
                </c:pt>
                <c:pt idx="6">
                  <c:v>15</c:v>
                </c:pt>
                <c:pt idx="7">
                  <c:v>18</c:v>
                </c:pt>
                <c:pt idx="8">
                  <c:v>16</c:v>
                </c:pt>
                <c:pt idx="9">
                  <c:v>11</c:v>
                </c:pt>
                <c:pt idx="10">
                  <c:v>12</c:v>
                </c:pt>
                <c:pt idx="11">
                  <c:v>14</c:v>
                </c:pt>
                <c:pt idx="12">
                  <c:v>16</c:v>
                </c:pt>
                <c:pt idx="13">
                  <c:v>11</c:v>
                </c:pt>
                <c:pt idx="14">
                  <c:v>19</c:v>
                </c:pt>
                <c:pt idx="15">
                  <c:v>20</c:v>
                </c:pt>
                <c:pt idx="16">
                  <c:v>19</c:v>
                </c:pt>
                <c:pt idx="17">
                  <c:v>15</c:v>
                </c:pt>
                <c:pt idx="18">
                  <c:v>14</c:v>
                </c:pt>
                <c:pt idx="19">
                  <c:v>20</c:v>
                </c:pt>
                <c:pt idx="20">
                  <c:v>17</c:v>
                </c:pt>
                <c:pt idx="21">
                  <c:v>13</c:v>
                </c:pt>
                <c:pt idx="22">
                  <c:v>15</c:v>
                </c:pt>
                <c:pt idx="23">
                  <c:v>14</c:v>
                </c:pt>
                <c:pt idx="24">
                  <c:v>14</c:v>
                </c:pt>
                <c:pt idx="25">
                  <c:v>16</c:v>
                </c:pt>
                <c:pt idx="26">
                  <c:v>18</c:v>
                </c:pt>
                <c:pt idx="27">
                  <c:v>13</c:v>
                </c:pt>
                <c:pt idx="28">
                  <c:v>12</c:v>
                </c:pt>
                <c:pt idx="29">
                  <c:v>18</c:v>
                </c:pt>
                <c:pt idx="30">
                  <c:v>22</c:v>
                </c:pt>
                <c:pt idx="31">
                  <c:v>13</c:v>
                </c:pt>
                <c:pt idx="32">
                  <c:v>12</c:v>
                </c:pt>
                <c:pt idx="33">
                  <c:v>9</c:v>
                </c:pt>
                <c:pt idx="34">
                  <c:v>15</c:v>
                </c:pt>
                <c:pt idx="35">
                  <c:v>17</c:v>
                </c:pt>
                <c:pt idx="36">
                  <c:v>11</c:v>
                </c:pt>
                <c:pt idx="37">
                  <c:v>11</c:v>
                </c:pt>
                <c:pt idx="38">
                  <c:v>10</c:v>
                </c:pt>
                <c:pt idx="39">
                  <c:v>13</c:v>
                </c:pt>
                <c:pt idx="40">
                  <c:v>9</c:v>
                </c:pt>
                <c:pt idx="41">
                  <c:v>11</c:v>
                </c:pt>
                <c:pt idx="42">
                  <c:v>11</c:v>
                </c:pt>
                <c:pt idx="43">
                  <c:v>12</c:v>
                </c:pt>
                <c:pt idx="44">
                  <c:v>13</c:v>
                </c:pt>
                <c:pt idx="45">
                  <c:v>11</c:v>
                </c:pt>
                <c:pt idx="46">
                  <c:v>13</c:v>
                </c:pt>
                <c:pt idx="47">
                  <c:v>14</c:v>
                </c:pt>
                <c:pt idx="48">
                  <c:v>19</c:v>
                </c:pt>
                <c:pt idx="49">
                  <c:v>15</c:v>
                </c:pt>
                <c:pt idx="50">
                  <c:v>13</c:v>
                </c:pt>
                <c:pt idx="51">
                  <c:v>16</c:v>
                </c:pt>
                <c:pt idx="52">
                  <c:v>14</c:v>
                </c:pt>
                <c:pt idx="53">
                  <c:v>12</c:v>
                </c:pt>
                <c:pt idx="54">
                  <c:v>14</c:v>
                </c:pt>
                <c:pt idx="55">
                  <c:v>19</c:v>
                </c:pt>
                <c:pt idx="56">
                  <c:v>12</c:v>
                </c:pt>
                <c:pt idx="57">
                  <c:v>13</c:v>
                </c:pt>
                <c:pt idx="58">
                  <c:v>11</c:v>
                </c:pt>
                <c:pt idx="59">
                  <c:v>23</c:v>
                </c:pt>
                <c:pt idx="60">
                  <c:v>14</c:v>
                </c:pt>
                <c:pt idx="61">
                  <c:v>12</c:v>
                </c:pt>
                <c:pt idx="62">
                  <c:v>11</c:v>
                </c:pt>
                <c:pt idx="63">
                  <c:v>12</c:v>
                </c:pt>
                <c:pt idx="64">
                  <c:v>16</c:v>
                </c:pt>
                <c:pt idx="65">
                  <c:v>24</c:v>
                </c:pt>
                <c:pt idx="66">
                  <c:v>19</c:v>
                </c:pt>
                <c:pt idx="67">
                  <c:v>10</c:v>
                </c:pt>
                <c:pt idx="68">
                  <c:v>13</c:v>
                </c:pt>
                <c:pt idx="69">
                  <c:v>13</c:v>
                </c:pt>
                <c:pt idx="70">
                  <c:v>12</c:v>
                </c:pt>
                <c:pt idx="71">
                  <c:v>17</c:v>
                </c:pt>
                <c:pt idx="72">
                  <c:v>13</c:v>
                </c:pt>
                <c:pt idx="73">
                  <c:v>16</c:v>
                </c:pt>
                <c:pt idx="74">
                  <c:v>18</c:v>
                </c:pt>
                <c:pt idx="75">
                  <c:v>21</c:v>
                </c:pt>
                <c:pt idx="76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6C-F702-4ABA-B7BB-7160FCBE8A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3913192"/>
        <c:axId val="773914992"/>
      </c:barChart>
      <c:dateAx>
        <c:axId val="773913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73914992"/>
        <c:crosses val="autoZero"/>
        <c:auto val="0"/>
        <c:lblOffset val="100"/>
        <c:baseTimeUnit val="months"/>
        <c:majorUnit val="1"/>
        <c:majorTimeUnit val="months"/>
      </c:dateAx>
      <c:valAx>
        <c:axId val="773914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73913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</a:t>
            </a:r>
            <a:endParaRPr/>
          </a:p>
        </p:txBody>
      </p:sp>
      <p:sp>
        <p:nvSpPr>
          <p:cNvPr id="181" name="Google Shape;181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19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286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9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3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13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14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2" name="Google Shape;1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0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9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subTitle" idx="1"/>
          </p:nvPr>
        </p:nvSpPr>
        <p:spPr>
          <a:xfrm>
            <a:off x="3101528" y="5579919"/>
            <a:ext cx="5184576" cy="1026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t-BR" sz="4400" b="1" dirty="0">
                <a:solidFill>
                  <a:schemeClr val="dk1"/>
                </a:solidFill>
              </a:rPr>
              <a:t>Retrospectiva</a:t>
            </a:r>
            <a:r>
              <a:rPr lang="pt-BR" b="1" dirty="0">
                <a:solidFill>
                  <a:srgbClr val="A5A5A5"/>
                </a:solidFill>
              </a:rPr>
              <a:t> </a:t>
            </a:r>
            <a:r>
              <a:rPr lang="pt-BR" sz="4400" b="1" dirty="0">
                <a:solidFill>
                  <a:schemeClr val="dk1"/>
                </a:solidFill>
              </a:rPr>
              <a:t>2025</a:t>
            </a:r>
            <a:endParaRPr dirty="0"/>
          </a:p>
          <a:p>
            <a:pPr marL="0" lvl="0" indent="0" algn="ctr" rtl="0">
              <a:spcBef>
                <a:spcPts val="61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t-BR" sz="4400" b="1" dirty="0">
                <a:solidFill>
                  <a:schemeClr val="dk1"/>
                </a:solidFill>
              </a:rPr>
              <a:t>Planejamento 2026</a:t>
            </a:r>
            <a:endParaRPr sz="2200" dirty="0">
              <a:solidFill>
                <a:srgbClr val="A5A5A5"/>
              </a:solidFill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0" y="0"/>
            <a:ext cx="2390056" cy="6858000"/>
          </a:xfrm>
          <a:prstGeom prst="rect">
            <a:avLst/>
          </a:prstGeom>
          <a:solidFill>
            <a:srgbClr val="17365D">
              <a:alpha val="47000"/>
            </a:srgbClr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79329" y="764704"/>
            <a:ext cx="3228975" cy="2986087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/>
        </p:nvSpPr>
        <p:spPr>
          <a:xfrm>
            <a:off x="2390056" y="3861048"/>
            <a:ext cx="660752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 Janeiro/26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Data: 29/01/2026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Local: ETIM- audit</a:t>
            </a:r>
            <a:r>
              <a:rPr lang="pt-BR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ório PECP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4C7743E0-0D52-6663-C4FC-F33D4A861AAC}"/>
              </a:ext>
            </a:extLst>
          </p:cNvPr>
          <p:cNvSpPr/>
          <p:nvPr/>
        </p:nvSpPr>
        <p:spPr>
          <a:xfrm>
            <a:off x="61765" y="112046"/>
            <a:ext cx="9082235" cy="6633907"/>
          </a:xfrm>
          <a:custGeom>
            <a:avLst/>
            <a:gdLst/>
            <a:ahLst/>
            <a:cxnLst/>
            <a:rect l="l" t="t" r="r" b="b"/>
            <a:pathLst>
              <a:path w="14193366" h="9838816">
                <a:moveTo>
                  <a:pt x="0" y="0"/>
                </a:moveTo>
                <a:lnTo>
                  <a:pt x="14193366" y="0"/>
                </a:lnTo>
                <a:lnTo>
                  <a:pt x="14193366" y="9838816"/>
                </a:lnTo>
                <a:lnTo>
                  <a:pt x="0" y="98388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4000"/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904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"/>
          <p:cNvSpPr/>
          <p:nvPr/>
        </p:nvSpPr>
        <p:spPr>
          <a:xfrm rot="-5400000">
            <a:off x="-3087216" y="3087216"/>
            <a:ext cx="6858000" cy="683568"/>
          </a:xfrm>
          <a:prstGeom prst="rect">
            <a:avLst/>
          </a:prstGeom>
          <a:solidFill>
            <a:srgbClr val="17365D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MARÇO/2025 (zoom) 27.03.25</a:t>
            </a:r>
            <a:endParaRPr dirty="0"/>
          </a:p>
        </p:txBody>
      </p:sp>
      <p:pic>
        <p:nvPicPr>
          <p:cNvPr id="124" name="Google Shape;124;p6" descr="maureni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16515" y="90428"/>
            <a:ext cx="998855" cy="99314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6"/>
          <p:cNvSpPr/>
          <p:nvPr/>
        </p:nvSpPr>
        <p:spPr>
          <a:xfrm>
            <a:off x="1741326" y="908720"/>
            <a:ext cx="53091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2286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6"/>
          <p:cNvSpPr/>
          <p:nvPr/>
        </p:nvSpPr>
        <p:spPr>
          <a:xfrm>
            <a:off x="683568" y="10529"/>
            <a:ext cx="8546157" cy="6894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pt-BR" sz="24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Pauta</a:t>
            </a:r>
            <a:r>
              <a:rPr lang="pt-B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Assistência Social e Violência</a:t>
            </a:r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800" b="1" i="0" u="none" strike="noStrike" baseline="0" dirty="0">
                <a:solidFill>
                  <a:srgbClr val="000000"/>
                </a:solidFill>
              </a:rPr>
              <a:t>PECP: </a:t>
            </a:r>
          </a:p>
          <a:p>
            <a:pPr marL="285750" lvl="2" indent="-285750">
              <a:buFont typeface="Courier New" panose="02070309020205020404" pitchFamily="49" charset="0"/>
              <a:buChar char="o"/>
            </a:pPr>
            <a:r>
              <a:rPr lang="pt-BR" sz="1800" dirty="0"/>
              <a:t>Reflexões: “O que é ser mulher”, “como é ser mulher”</a:t>
            </a:r>
          </a:p>
          <a:p>
            <a:pPr marL="285750" lvl="2" indent="-285750">
              <a:buFont typeface="Courier New" panose="02070309020205020404" pitchFamily="49" charset="0"/>
              <a:buChar char="o"/>
            </a:pPr>
            <a:endParaRPr lang="pt-BR" sz="1800" dirty="0"/>
          </a:p>
          <a:p>
            <a:pPr marL="285750" lvl="2" indent="-285750">
              <a:buFont typeface="Courier New" panose="02070309020205020404" pitchFamily="49" charset="0"/>
              <a:buChar char="o"/>
            </a:pPr>
            <a:r>
              <a:rPr lang="pt-BR" sz="1800" i="0" u="none" strike="noStrike" baseline="0" dirty="0">
                <a:solidFill>
                  <a:srgbClr val="000000"/>
                </a:solidFill>
              </a:rPr>
              <a:t>Projeto Equidade em Saúde: foco em LGBT+ e PCD: entrevistas com </a:t>
            </a:r>
          </a:p>
          <a:p>
            <a:pPr marL="285750" lvl="2" indent="-285750">
              <a:buFont typeface="Courier New" panose="02070309020205020404" pitchFamily="49" charset="0"/>
              <a:buChar char="o"/>
            </a:pPr>
            <a:endParaRPr lang="pt-BR" sz="1800" b="1" dirty="0"/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pt-BR" sz="1800" dirty="0">
                <a:latin typeface="Arial" panose="020B0604020202020204" pitchFamily="34" charset="0"/>
              </a:rPr>
              <a:t>d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esde 2015 existe uma linha de cuidados para o fluxo da violência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endParaRPr lang="pt-BR" sz="1800" dirty="0">
              <a:latin typeface="Arial" panose="020B0604020202020204" pitchFamily="34" charset="0"/>
            </a:endParaRP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pt-BR" sz="1800" dirty="0">
                <a:latin typeface="Arial" panose="020B0604020202020204" pitchFamily="34" charset="0"/>
              </a:rPr>
              <a:t>há 80 crianças/adolescentes sob sofrimento intenso no CL </a:t>
            </a:r>
            <a:endParaRPr lang="pt-BR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pt-BR" sz="1800" dirty="0">
              <a:latin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sociedade passou de um estilo parental autoritário para um parental passivo e permissivo, beirando negligência </a:t>
            </a:r>
          </a:p>
          <a:p>
            <a:r>
              <a:rPr lang="pt-B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 marL="285750" lvl="2" indent="-285750">
              <a:buFont typeface="Courier New" panose="02070309020205020404" pitchFamily="49" charset="0"/>
              <a:buChar char="o"/>
            </a:pPr>
            <a:r>
              <a:rPr lang="pt-BR" sz="1800" i="0" u="none" strike="noStrike" baseline="0" dirty="0">
                <a:solidFill>
                  <a:srgbClr val="000000"/>
                </a:solidFill>
              </a:rPr>
              <a:t>serviço socia</a:t>
            </a:r>
            <a:r>
              <a:rPr lang="pt-BR" sz="1800" dirty="0"/>
              <a:t>l: há 3 anos “Mulheres Fortes em Luta”</a:t>
            </a:r>
            <a:r>
              <a:rPr lang="pt-BR" sz="1800" b="1" i="0" u="none" strike="noStrike" baseline="0" dirty="0">
                <a:solidFill>
                  <a:srgbClr val="000000"/>
                </a:solidFill>
              </a:rPr>
              <a:t>		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pt-BR" sz="1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800" b="1" dirty="0" err="1"/>
              <a:t>CDCM</a:t>
            </a:r>
            <a:r>
              <a:rPr lang="pt-BR" sz="1800" b="1" dirty="0"/>
              <a:t> Mulheres Vivas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1400" b="1" i="0" u="none" strike="noStrike" baseline="0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800" b="1" dirty="0" err="1"/>
              <a:t>SASF</a:t>
            </a:r>
            <a:r>
              <a:rPr lang="pt-BR" sz="1800" b="1" dirty="0"/>
              <a:t> V. Andrade: </a:t>
            </a:r>
            <a:r>
              <a:rPr lang="pt-BR" sz="1800" dirty="0"/>
              <a:t>recebem pessoas encaminhadas pelo CRAS e porta aberta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1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800" b="1" dirty="0"/>
              <a:t>Instituto ELA: </a:t>
            </a:r>
            <a:r>
              <a:rPr lang="pt-BR" sz="18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Projeto Geração de Renda CEM MULHERES SEM VIOLÊNCIA </a:t>
            </a:r>
          </a:p>
          <a:p>
            <a:r>
              <a:rPr lang="pt-BR" sz="1800" b="1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800" b="1" dirty="0"/>
              <a:t>Projeto “Construindo novos valores”: </a:t>
            </a:r>
            <a:r>
              <a:rPr lang="pt-BR" sz="1800" dirty="0"/>
              <a:t>na UBS, com homens</a:t>
            </a:r>
            <a:endParaRPr lang="pt-BR" sz="1800" i="0" u="none" strike="noStrike" baseline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"/>
          <p:cNvSpPr/>
          <p:nvPr/>
        </p:nvSpPr>
        <p:spPr>
          <a:xfrm rot="-5400000">
            <a:off x="-3087216" y="3087216"/>
            <a:ext cx="6858000" cy="683568"/>
          </a:xfrm>
          <a:prstGeom prst="rect">
            <a:avLst/>
          </a:prstGeom>
          <a:solidFill>
            <a:srgbClr val="17365D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ABRIL/2025 (zoom) 24.04.25</a:t>
            </a:r>
            <a:endParaRPr dirty="0"/>
          </a:p>
        </p:txBody>
      </p:sp>
      <p:sp>
        <p:nvSpPr>
          <p:cNvPr id="132" name="Google Shape;132;p7"/>
          <p:cNvSpPr txBox="1"/>
          <p:nvPr/>
        </p:nvSpPr>
        <p:spPr>
          <a:xfrm>
            <a:off x="1009158" y="172362"/>
            <a:ext cx="796289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pt-BR" sz="24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Pauta</a:t>
            </a:r>
            <a:r>
              <a:rPr lang="pt-B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Educação I  </a:t>
            </a:r>
          </a:p>
        </p:txBody>
      </p:sp>
      <p:pic>
        <p:nvPicPr>
          <p:cNvPr id="133" name="Google Shape;133;p7" descr="maureni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73199" y="54933"/>
            <a:ext cx="998855" cy="9931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A975252A-DE5C-3EBA-A2C0-F9A6FA4F5943}"/>
              </a:ext>
            </a:extLst>
          </p:cNvPr>
          <p:cNvSpPr txBox="1"/>
          <p:nvPr/>
        </p:nvSpPr>
        <p:spPr>
          <a:xfrm>
            <a:off x="794984" y="671691"/>
            <a:ext cx="7677642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800" dirty="0"/>
              <a:t>Educação infantil coletam indicadores de qualidade; pais respondem sobre cada uma das 8 dimensões. Demanda 0-5 a zerada. Desafio EMEIS é ampliar para tempo permanência nas </a:t>
            </a:r>
            <a:r>
              <a:rPr lang="pt-BR" sz="1800" dirty="0" err="1"/>
              <a:t>EMEIs</a:t>
            </a:r>
            <a:r>
              <a:rPr lang="pt-BR" sz="1800" dirty="0"/>
              <a:t> de 6 para </a:t>
            </a:r>
            <a:r>
              <a:rPr lang="pt-BR" sz="1800" dirty="0" err="1"/>
              <a:t>8h</a:t>
            </a:r>
            <a:r>
              <a:rPr lang="pt-BR" sz="1800" dirty="0"/>
              <a:t>/dia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1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800" dirty="0"/>
              <a:t>Ensino fundamental: requer construção de novas unidades para viabilizar tempo integral. IDEB precisa melhorar; prova SP, </a:t>
            </a:r>
            <a:r>
              <a:rPr lang="pt-BR" sz="1800" dirty="0" err="1"/>
              <a:t>SARESP</a:t>
            </a:r>
            <a:r>
              <a:rPr lang="pt-BR" sz="1800" dirty="0"/>
              <a:t> feito por algumas turmas. 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aprendizado das crianças tem defasagem em relação às diretrizes da Base Nacional Comum Curricular (BNCC).</a:t>
            </a:r>
          </a:p>
          <a:p>
            <a:r>
              <a:rPr lang="pt-B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800" dirty="0"/>
              <a:t>Continuidade </a:t>
            </a:r>
            <a:r>
              <a:rPr lang="pt-BR" sz="1800" dirty="0" err="1"/>
              <a:t>9oEF-1oEM</a:t>
            </a:r>
            <a:r>
              <a:rPr lang="pt-BR" sz="1800" dirty="0"/>
              <a:t>: numero de vagas no EM diurno vem diminuindo; situação da continuidade é “remediada” com superlotação das salas e encaminhamento para EM fora da comunidade. Enfatizada necessidade de construção para EM diurno em Paraisópolis! </a:t>
            </a:r>
            <a:r>
              <a:rPr lang="pt-BR" sz="1800" dirty="0" err="1"/>
              <a:t>Obs</a:t>
            </a:r>
            <a:r>
              <a:rPr lang="pt-BR" sz="1800" dirty="0"/>
              <a:t>: somente 30% dos alunos da ETEC são de Paraisópolis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1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800" dirty="0"/>
              <a:t>Capacitação em inteligência artificial/alfabetização digital: </a:t>
            </a:r>
            <a:r>
              <a:rPr lang="pt-BR" sz="1800" dirty="0" err="1"/>
              <a:t>ItaloPara</a:t>
            </a:r>
            <a:r>
              <a:rPr lang="pt-BR" sz="1800" dirty="0"/>
              <a:t> pretende trazer para </a:t>
            </a:r>
            <a:r>
              <a:rPr lang="pt-BR" sz="1800" dirty="0" err="1"/>
              <a:t>Paraisopolis</a:t>
            </a:r>
            <a:r>
              <a:rPr lang="pt-BR" sz="1800" dirty="0"/>
              <a:t> a experiencia adquirida em Heliópolis (</a:t>
            </a:r>
            <a:r>
              <a:rPr lang="pt-BR" sz="1800" dirty="0" err="1"/>
              <a:t>8h</a:t>
            </a:r>
            <a:r>
              <a:rPr lang="pt-BR" sz="1800" dirty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1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800" dirty="0"/>
              <a:t>Mostra Cultural de Paraisópolis 2025: concurso de logotipo (votação 15/</a:t>
            </a:r>
            <a:r>
              <a:rPr lang="pt-BR" sz="1800" dirty="0" err="1"/>
              <a:t>mai</a:t>
            </a:r>
            <a:r>
              <a:rPr lang="pt-BR" sz="1800" dirty="0"/>
              <a:t>); encontro de gestores 23/</a:t>
            </a:r>
            <a:r>
              <a:rPr lang="pt-BR" sz="1800" dirty="0" err="1"/>
              <a:t>mai</a:t>
            </a:r>
            <a:r>
              <a:rPr lang="pt-BR" sz="1800" dirty="0"/>
              <a:t>; inscrições concurso Redação só 3º EM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"/>
          <p:cNvSpPr/>
          <p:nvPr/>
        </p:nvSpPr>
        <p:spPr>
          <a:xfrm rot="-5400000">
            <a:off x="-3087216" y="3087216"/>
            <a:ext cx="6858000" cy="683568"/>
          </a:xfrm>
          <a:prstGeom prst="rect">
            <a:avLst/>
          </a:prstGeom>
          <a:solidFill>
            <a:srgbClr val="17365D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MAIO/2025</a:t>
            </a:r>
            <a:r>
              <a:rPr lang="pt-BR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(zoom) 29.05.25</a:t>
            </a:r>
            <a:endParaRPr dirty="0"/>
          </a:p>
        </p:txBody>
      </p:sp>
      <p:sp>
        <p:nvSpPr>
          <p:cNvPr id="140" name="Google Shape;140;p8"/>
          <p:cNvSpPr txBox="1"/>
          <p:nvPr/>
        </p:nvSpPr>
        <p:spPr>
          <a:xfrm>
            <a:off x="683568" y="0"/>
            <a:ext cx="8460432" cy="627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endParaRPr dirty="0"/>
          </a:p>
          <a:p>
            <a:r>
              <a:rPr lang="pt-BR" sz="24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Pauta</a:t>
            </a:r>
            <a:r>
              <a:rPr lang="pt-BR" sz="22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Assistência social</a:t>
            </a:r>
          </a:p>
          <a:p>
            <a:endParaRPr lang="pt-BR" sz="2200"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UMCP</a:t>
            </a:r>
            <a:r>
              <a:rPr lang="pt-B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pt-B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estava inativa há 4 anos, diretores agora por indicação. Atuam </a:t>
            </a:r>
            <a:r>
              <a:rPr lang="pt-BR" sz="1800" dirty="0">
                <a:latin typeface="Arial" panose="020B0604020202020204" pitchFamily="34" charset="0"/>
              </a:rPr>
              <a:t>prédio da r. Herbert Spencer, 1366; </a:t>
            </a:r>
            <a:r>
              <a:rPr lang="pt-B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independentes do </a:t>
            </a:r>
            <a:r>
              <a:rPr lang="pt-BR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G10</a:t>
            </a:r>
            <a:r>
              <a:rPr lang="pt-B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Favelas </a:t>
            </a:r>
            <a:endParaRPr lang="pt-BR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pt-B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endParaRPr lang="pt-BR"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CRAS </a:t>
            </a:r>
            <a:r>
              <a:rPr lang="pt-BR" sz="2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V.Andrade</a:t>
            </a:r>
            <a:r>
              <a:rPr lang="pt-BR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I: </a:t>
            </a:r>
            <a:r>
              <a:rPr lang="pt-B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queixas sobre dificuldade de marcar hora; atuação contra venda ilegal de vagas. Horário limitado para atendimento porta aberta e condicionalidades de Bolsa </a:t>
            </a:r>
            <a:r>
              <a:rPr lang="pt-BR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Familia</a:t>
            </a:r>
            <a:r>
              <a:rPr lang="pt-B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PECP – Núcleo Social: </a:t>
            </a:r>
            <a:r>
              <a:rPr lang="pt-BR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equipe (7 p) foco na articulação comunitária, encaminham para rede publica de assistência. Não é porta aberta, apenas encaminhamentos internos. Reunião mensal dos serviços sociais.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Instituto Nosso Olhar: </a:t>
            </a:r>
            <a:r>
              <a:rPr lang="pt-B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desde 2018 atendem prioritariamente Down e </a:t>
            </a:r>
            <a:r>
              <a:rPr lang="pt-BR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TEAH</a:t>
            </a:r>
            <a:endParaRPr lang="pt-B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Ação Gueto: </a:t>
            </a:r>
            <a:r>
              <a:rPr lang="pt-BR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redirecionamento de alimentos frescos que iriam para descarte</a:t>
            </a:r>
          </a:p>
          <a:p>
            <a:r>
              <a:rPr lang="pt-BR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	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Mães </a:t>
            </a:r>
            <a:r>
              <a:rPr lang="pt-BR" sz="2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Atipicas</a:t>
            </a:r>
            <a:r>
              <a:rPr lang="pt-BR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Paulistanas: </a:t>
            </a:r>
            <a:r>
              <a:rPr lang="pt-BR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para mães atípicas e mães solo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dirty="0">
                <a:solidFill>
                  <a:schemeClr val="dk1"/>
                </a:solidFill>
                <a:latin typeface="Calibri"/>
                <a:cs typeface="Calibri"/>
              </a:rPr>
              <a:t>	</a:t>
            </a:r>
          </a:p>
        </p:txBody>
      </p:sp>
      <p:pic>
        <p:nvPicPr>
          <p:cNvPr id="141" name="Google Shape;141;p8" descr="maureni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6529" y="88490"/>
            <a:ext cx="747806" cy="7530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4682B93-6D89-F949-12FC-7B3A021BBDD0}"/>
              </a:ext>
            </a:extLst>
          </p:cNvPr>
          <p:cNvSpPr txBox="1"/>
          <p:nvPr/>
        </p:nvSpPr>
        <p:spPr>
          <a:xfrm>
            <a:off x="838313" y="753070"/>
            <a:ext cx="83056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"/>
          <p:cNvSpPr/>
          <p:nvPr/>
        </p:nvSpPr>
        <p:spPr>
          <a:xfrm rot="-5400000">
            <a:off x="-2870393" y="3072117"/>
            <a:ext cx="6858000" cy="683568"/>
          </a:xfrm>
          <a:prstGeom prst="rect">
            <a:avLst/>
          </a:prstGeom>
          <a:solidFill>
            <a:srgbClr val="17365D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JUNHO/2025</a:t>
            </a:r>
            <a:r>
              <a:rPr lang="pt-BR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(Casa da Amizade) 26.06.25</a:t>
            </a:r>
            <a:endParaRPr dirty="0"/>
          </a:p>
        </p:txBody>
      </p:sp>
      <p:sp>
        <p:nvSpPr>
          <p:cNvPr id="148" name="Google Shape;148;p9"/>
          <p:cNvSpPr txBox="1"/>
          <p:nvPr/>
        </p:nvSpPr>
        <p:spPr>
          <a:xfrm>
            <a:off x="1043459" y="210067"/>
            <a:ext cx="7786116" cy="6647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pt-BR" sz="24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Pauta: Urbanização</a:t>
            </a:r>
          </a:p>
          <a:p>
            <a:endParaRPr lang="pt-BR" sz="2400"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SEHAB – setor social: </a:t>
            </a:r>
            <a:r>
              <a:rPr lang="pt-B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há 2 </a:t>
            </a:r>
            <a:r>
              <a:rPr lang="pt-BR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CGs</a:t>
            </a:r>
            <a:r>
              <a:rPr lang="pt-B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atuantes 2025-2028 (Paraisópolis, J. Colombo). Capacitação de conselheiros. Condomínio Mix. 3 empreendimentos na Rod Raposo Tavares: Pitangueiras, Hortência, Rouxinol.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SEHAB – obras/fiscalização: </a:t>
            </a:r>
            <a:r>
              <a:rPr lang="pt-B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 está em 3 fases (do total de 6. Foco = canalização Córrego do Antonico. Interferência com adutora Sabesp; necessário rever projeto. Em discussão implantação de Parque Linear. Minimizar remoções.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SP-Urbanismo – Operação Urbana Consorciada Faria Lima: </a:t>
            </a:r>
            <a:r>
              <a:rPr lang="pt-B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planejamento das intervenções em 4 eixos: </a:t>
            </a:r>
            <a:r>
              <a:rPr lang="pt-BR" sz="1800" dirty="0">
                <a:solidFill>
                  <a:schemeClr val="dk1"/>
                </a:solidFill>
                <a:latin typeface="Calibri"/>
                <a:cs typeface="Calibri"/>
              </a:rPr>
              <a:t>Equipamentos, Urbanização, Habitação e Meio Ambiente . </a:t>
            </a:r>
            <a:r>
              <a:rPr lang="pt-BR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CEPACs</a:t>
            </a:r>
            <a:r>
              <a:rPr lang="pt-B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Pesquisa Origem-Destino: saem de Paraisópolis 60 mil pessoas/d, principal destino = trabalhos de prestação de serviços. Aumento do fluxo de motociclistas. Necessário ordenamento viário (fiação enterrada, ruas binárias, </a:t>
            </a:r>
            <a:r>
              <a:rPr lang="pt-BR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etc</a:t>
            </a:r>
            <a:r>
              <a:rPr lang="pt-B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 Pela lei mim 70% da verba </a:t>
            </a:r>
            <a:r>
              <a:rPr lang="pt-BR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OUCFL</a:t>
            </a:r>
            <a:r>
              <a:rPr lang="pt-B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Paraisópolis. Temperatura na comunidade </a:t>
            </a:r>
            <a:r>
              <a:rPr lang="pt-BR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5oC</a:t>
            </a:r>
            <a:r>
              <a:rPr lang="pt-B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mais alta que Morumbi, necessidade de arborização/ventilação. Muitos equipamentos estão sendo considerados: ginásios esportivos, armazém solidário, equipamentos multiuso.  Problema da falta de escola EM para encaminhamento local dos concluintes </a:t>
            </a:r>
            <a:r>
              <a:rPr lang="pt-BR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9oEF</a:t>
            </a:r>
            <a:r>
              <a:rPr lang="pt-B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pt-BR" sz="1800" dirty="0">
              <a:solidFill>
                <a:schemeClr val="dk1"/>
              </a:solidFill>
              <a:latin typeface="Calibri"/>
              <a:cs typeface="Calibri"/>
            </a:endParaRPr>
          </a:p>
        </p:txBody>
      </p:sp>
      <p:pic>
        <p:nvPicPr>
          <p:cNvPr id="149" name="Google Shape;149;p9" descr="maureni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64896" y="86916"/>
            <a:ext cx="998855" cy="993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"/>
          <p:cNvSpPr/>
          <p:nvPr/>
        </p:nvSpPr>
        <p:spPr>
          <a:xfrm rot="-5400000">
            <a:off x="-3087216" y="3087216"/>
            <a:ext cx="6858000" cy="683568"/>
          </a:xfrm>
          <a:prstGeom prst="rect">
            <a:avLst/>
          </a:prstGeom>
          <a:solidFill>
            <a:srgbClr val="17365D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JULHO/2025 (zoom) 31.07.25</a:t>
            </a:r>
            <a:endParaRPr dirty="0"/>
          </a:p>
        </p:txBody>
      </p:sp>
      <p:sp>
        <p:nvSpPr>
          <p:cNvPr id="155" name="Google Shape;155;p10"/>
          <p:cNvSpPr txBox="1"/>
          <p:nvPr/>
        </p:nvSpPr>
        <p:spPr>
          <a:xfrm>
            <a:off x="687022" y="102325"/>
            <a:ext cx="83580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Pauta: Esporte, Cultura e Lazer</a:t>
            </a:r>
            <a:endParaRPr dirty="0"/>
          </a:p>
        </p:txBody>
      </p:sp>
      <p:pic>
        <p:nvPicPr>
          <p:cNvPr id="156" name="Google Shape;156;p10" descr="maureni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46167" y="5864860"/>
            <a:ext cx="998855" cy="9931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C62BCDF-ECB2-5595-1669-7EC8E975D5BE}"/>
              </a:ext>
            </a:extLst>
          </p:cNvPr>
          <p:cNvSpPr txBox="1"/>
          <p:nvPr/>
        </p:nvSpPr>
        <p:spPr>
          <a:xfrm>
            <a:off x="736512" y="563949"/>
            <a:ext cx="8407487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200" b="1" dirty="0"/>
              <a:t>Arte/Cultura</a:t>
            </a:r>
            <a:r>
              <a:rPr lang="pt-BR" sz="22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/>
              <a:t>XX Mostra Cultural de Paraisópolis tema 2025 “Em clima de mudança” (</a:t>
            </a:r>
            <a:r>
              <a:rPr lang="pt-BR" sz="1800" dirty="0" err="1"/>
              <a:t>obs</a:t>
            </a:r>
            <a:r>
              <a:rPr lang="pt-BR" sz="1800" dirty="0"/>
              <a:t>: 2024 “Brasil de todas as cores- um manifesto antirracista”) Realizados: Concurso de logotipo (4@15 anos). Concurso de redação (3º EM em correção). Encontro gestores escolas/ONGs “Processo Comunic. na escola”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/>
              <a:t>Unidos de Paraisópolis (Acacio): no Espaço Pipa. Começou como escola de samba (2019), hoje escola de música (gestão e musica Acacio)+ reforço escolar, línguas, matemática, tecnologia). Parceria com escolas privadas traz 70% dos </a:t>
            </a:r>
            <a:r>
              <a:rPr lang="pt-BR" sz="1800" dirty="0" err="1"/>
              <a:t>volus</a:t>
            </a:r>
            <a:endParaRPr lang="pt-B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 err="1"/>
              <a:t>Cinzart</a:t>
            </a:r>
            <a:r>
              <a:rPr lang="pt-BR" sz="1800" dirty="0"/>
              <a:t> (</a:t>
            </a:r>
            <a:r>
              <a:rPr lang="pt-BR" sz="1800" dirty="0" err="1"/>
              <a:t>Garibald</a:t>
            </a:r>
            <a:r>
              <a:rPr lang="pt-BR" sz="1800" dirty="0"/>
              <a:t> Santos): coletivo, ganharam 12 editais de iniciativa cultural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 err="1"/>
              <a:t>Arqcoop+Paraisopolis</a:t>
            </a:r>
            <a:r>
              <a:rPr lang="pt-BR" sz="1800" dirty="0"/>
              <a:t> = coletivo de arquitetura social, propostas para </a:t>
            </a:r>
            <a:r>
              <a:rPr lang="pt-BR" sz="1800" dirty="0" err="1"/>
              <a:t>OUCFL</a:t>
            </a:r>
            <a:endParaRPr lang="pt-B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/>
              <a:t>PECP-</a:t>
            </a:r>
            <a:r>
              <a:rPr lang="pt-BR" sz="1800" dirty="0" err="1"/>
              <a:t>Nucleo</a:t>
            </a:r>
            <a:r>
              <a:rPr lang="pt-BR" sz="1800" dirty="0"/>
              <a:t> Arte e Cultura (Thiago Arruda): artes, musica, artes cênicas, danças, tecnologia e artes digitais. 21 oficinas regulares (2400 </a:t>
            </a:r>
            <a:r>
              <a:rPr lang="pt-BR" sz="1800" dirty="0" err="1"/>
              <a:t>benefic</a:t>
            </a:r>
            <a:r>
              <a:rPr lang="pt-BR" sz="1800" dirty="0"/>
              <a:t>. 2024) e uma semestral.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200" b="1" dirty="0"/>
              <a:t>Esporte: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800" dirty="0"/>
              <a:t>ONG Skate Solidário (Marcelo I): atuam em vários polos, captam via Lei Paulista de Incentivo ao Esporte. Participou do </a:t>
            </a:r>
            <a:r>
              <a:rPr lang="pt-BR" sz="1800" b="0" i="0" u="none" strike="noStrike" baseline="0" dirty="0">
                <a:solidFill>
                  <a:srgbClr val="000000"/>
                </a:solidFill>
              </a:rPr>
              <a:t>Festival Paraisópolis das Artes no </a:t>
            </a:r>
            <a:r>
              <a:rPr lang="pt-BR" sz="1800" b="0" i="0" u="none" strike="noStrike" baseline="0" dirty="0" err="1">
                <a:solidFill>
                  <a:srgbClr val="000000"/>
                </a:solidFill>
              </a:rPr>
              <a:t>G10</a:t>
            </a:r>
            <a:r>
              <a:rPr lang="pt-BR" sz="1800" b="0" i="0" u="none" strike="noStrike" baseline="0" dirty="0">
                <a:solidFill>
                  <a:srgbClr val="000000"/>
                </a:solidFill>
              </a:rPr>
              <a:t> Favelas em 26/</a:t>
            </a:r>
            <a:r>
              <a:rPr lang="pt-BR" sz="1800" b="0" i="0" u="none" strike="noStrike" baseline="0" dirty="0" err="1">
                <a:solidFill>
                  <a:srgbClr val="000000"/>
                </a:solidFill>
              </a:rPr>
              <a:t>jul</a:t>
            </a:r>
            <a:r>
              <a:rPr lang="pt-BR" sz="1800" b="0" i="0" u="none" strike="noStrike" baseline="0" dirty="0">
                <a:solidFill>
                  <a:srgbClr val="000000"/>
                </a:solidFill>
              </a:rPr>
              <a:t>/25. Sucesso de diversos ex-alunos.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800" dirty="0"/>
              <a:t>PECP-Núcleo de Esportes: 3 programas: a) Atividades Esportivas; b) Autodefesa e Aspectos Disciplinares; c) Mulheres na Ativa. 80 casos de neuro divergentes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pt-BR" sz="1800" b="0" i="0" u="none" strike="noStrike" baseline="0" dirty="0">
                <a:solidFill>
                  <a:srgbClr val="000000"/>
                </a:solidFill>
              </a:rPr>
              <a:t>Pesquisa</a:t>
            </a:r>
            <a:r>
              <a:rPr lang="pt-BR" sz="1800" dirty="0"/>
              <a:t> administrar medicamentos na escola (portaria SME)</a:t>
            </a:r>
            <a:r>
              <a:rPr lang="pt-BR" sz="1800" b="0" i="0" u="none" strike="noStrike" baseline="0" dirty="0">
                <a:solidFill>
                  <a:srgbClr val="000000"/>
                </a:solidFill>
              </a:rPr>
              <a:t>	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pt-BR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1"/>
          <p:cNvSpPr/>
          <p:nvPr/>
        </p:nvSpPr>
        <p:spPr>
          <a:xfrm rot="-5400000">
            <a:off x="-3087216" y="3087216"/>
            <a:ext cx="6858000" cy="683568"/>
          </a:xfrm>
          <a:prstGeom prst="rect">
            <a:avLst/>
          </a:prstGeom>
          <a:solidFill>
            <a:srgbClr val="17365D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AGOSTO/2025 (zoom)  28.08.25</a:t>
            </a:r>
            <a:endParaRPr dirty="0"/>
          </a:p>
        </p:txBody>
      </p:sp>
      <p:sp>
        <p:nvSpPr>
          <p:cNvPr id="162" name="Google Shape;162;p11"/>
          <p:cNvSpPr txBox="1"/>
          <p:nvPr/>
        </p:nvSpPr>
        <p:spPr>
          <a:xfrm>
            <a:off x="683568" y="0"/>
            <a:ext cx="8460432" cy="6986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u="sng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Pauta</a:t>
            </a:r>
            <a:r>
              <a:rPr lang="pt-BR" sz="2800" b="1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: Saúde II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u="sng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CAPS </a:t>
            </a:r>
            <a:r>
              <a:rPr lang="pt-BR" sz="2000" b="1" u="sng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AeD</a:t>
            </a:r>
            <a:r>
              <a:rPr lang="pt-BR" sz="2000" b="1" u="sng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Paraisópolis: </a:t>
            </a:r>
            <a:r>
              <a:rPr lang="pt-BR" sz="20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atendimento, se paciente em crise aguda, primeiro passa na UPA/AMA e depois que estabilizar, segue para o CAPS. Atendem paciente com algum transtorno ou não, mas que faz consumo problemático) de álcool/droga. </a:t>
            </a:r>
            <a:r>
              <a:rPr lang="pt-BR" sz="2000" dirty="0">
                <a:solidFill>
                  <a:schemeClr val="dk1"/>
                </a:solidFill>
                <a:latin typeface="+mj-lt"/>
                <a:cs typeface="Calibri"/>
                <a:sym typeface="Calibri"/>
              </a:rPr>
              <a:t>Atendimento familiar comunitário mesmo s/ o usuário chegar na unidade. Oficinas e atividades com a ESF. O CAPS </a:t>
            </a:r>
            <a:r>
              <a:rPr lang="pt-BR" sz="2000" dirty="0" err="1">
                <a:solidFill>
                  <a:schemeClr val="dk1"/>
                </a:solidFill>
                <a:latin typeface="+mj-lt"/>
                <a:cs typeface="Calibri"/>
                <a:sym typeface="Calibri"/>
              </a:rPr>
              <a:t>AeD</a:t>
            </a:r>
            <a:r>
              <a:rPr lang="pt-BR" sz="2000" dirty="0">
                <a:solidFill>
                  <a:schemeClr val="dk1"/>
                </a:solidFill>
                <a:latin typeface="+mj-lt"/>
                <a:cs typeface="Calibri"/>
                <a:sym typeface="Calibri"/>
              </a:rPr>
              <a:t> não devem atender menores, se necessário, idade próxima de 18ª. CAPS IJ CL está sobrecarregado, o território precisa de um.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000" dirty="0">
              <a:solidFill>
                <a:schemeClr val="dk1"/>
              </a:solidFill>
              <a:latin typeface="+mj-lt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pt-BR" sz="2000" b="1" u="sng" dirty="0" err="1">
                <a:solidFill>
                  <a:schemeClr val="dk1"/>
                </a:solidFill>
                <a:latin typeface="+mj-lt"/>
                <a:cs typeface="Calibri"/>
                <a:sym typeface="Calibri"/>
              </a:rPr>
              <a:t>UBS´sPI,II,III</a:t>
            </a:r>
            <a:r>
              <a:rPr lang="pt-BR" sz="2000" b="1" u="sng" dirty="0">
                <a:solidFill>
                  <a:schemeClr val="dk1"/>
                </a:solidFill>
                <a:latin typeface="+mj-lt"/>
                <a:cs typeface="Calibri"/>
                <a:sym typeface="Calibri"/>
              </a:rPr>
              <a:t>: </a:t>
            </a:r>
            <a:r>
              <a:rPr lang="pt-BR" sz="2000" dirty="0">
                <a:solidFill>
                  <a:schemeClr val="dk1"/>
                </a:solidFill>
                <a:latin typeface="+mj-lt"/>
                <a:cs typeface="Calibri"/>
                <a:sym typeface="Calibri"/>
              </a:rPr>
              <a:t>Dados das ACS´s: famílias cadastradas: 23469, Pessoas cadastradas: 68.499. Média de pessoas/família: 3. 245 recusas de cadastro. 4809 casas vazias- estimam 2.112 pessoas sem cadastro. PCD: 288 cadastros, mapeamento saúde mental: 1.175.  famílias em vulnerabilidade: 5.409. Vacinação menores de 1ano: 6% atraso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pt-BR" sz="2000" dirty="0">
              <a:solidFill>
                <a:schemeClr val="dk1"/>
              </a:solidFill>
              <a:latin typeface="+mj-lt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pt-BR" sz="2000" b="1" u="sng" dirty="0">
                <a:solidFill>
                  <a:schemeClr val="dk1"/>
                </a:solidFill>
                <a:latin typeface="+mj-lt"/>
                <a:cs typeface="Calibri"/>
                <a:sym typeface="Calibri"/>
              </a:rPr>
              <a:t>Aumento das notificações de violência nas unidades ou na comunidade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u="sng" dirty="0">
                <a:solidFill>
                  <a:schemeClr val="dk1"/>
                </a:solidFill>
                <a:latin typeface="+mj-lt"/>
                <a:cs typeface="Calibri"/>
                <a:sym typeface="Calibri"/>
              </a:rPr>
              <a:t>Aumento de pessoas em situação de rua na comunidade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u="sng" dirty="0">
                <a:latin typeface="+mj-lt"/>
              </a:rPr>
              <a:t>Administração de medicamentos nas escolas infantis de </a:t>
            </a:r>
            <a:r>
              <a:rPr lang="pt-BR" sz="2000" b="1" u="sng" dirty="0" err="1">
                <a:latin typeface="+mj-lt"/>
              </a:rPr>
              <a:t>Paraisopolis</a:t>
            </a:r>
            <a:r>
              <a:rPr lang="pt-BR" sz="2000" b="1" u="sng" dirty="0">
                <a:latin typeface="+mj-lt"/>
              </a:rPr>
              <a:t>/ pesquisa: </a:t>
            </a:r>
            <a:r>
              <a:rPr lang="pt-BR" sz="2000" dirty="0">
                <a:latin typeface="+mj-lt"/>
              </a:rPr>
              <a:t>Portaria 1692/2005 proibição de medicamentos não orais no período escolar.</a:t>
            </a:r>
            <a:endParaRPr sz="2000" dirty="0">
              <a:latin typeface="+mj-lt"/>
            </a:endParaRPr>
          </a:p>
        </p:txBody>
      </p:sp>
      <p:pic>
        <p:nvPicPr>
          <p:cNvPr id="163" name="Google Shape;163;p11" descr="maureni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30162" y="5731405"/>
            <a:ext cx="998855" cy="993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2"/>
          <p:cNvSpPr/>
          <p:nvPr/>
        </p:nvSpPr>
        <p:spPr>
          <a:xfrm rot="-5400000">
            <a:off x="-3087216" y="3087216"/>
            <a:ext cx="6858000" cy="683568"/>
          </a:xfrm>
          <a:prstGeom prst="rect">
            <a:avLst/>
          </a:prstGeom>
          <a:solidFill>
            <a:srgbClr val="17365D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SETEMBRO/2025              (zoom</a:t>
            </a:r>
            <a:r>
              <a:rPr lang="pt-BR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 25.09.25</a:t>
            </a:r>
            <a:endParaRPr dirty="0"/>
          </a:p>
        </p:txBody>
      </p:sp>
      <p:sp>
        <p:nvSpPr>
          <p:cNvPr id="169" name="Google Shape;169;p12"/>
          <p:cNvSpPr txBox="1"/>
          <p:nvPr/>
        </p:nvSpPr>
        <p:spPr>
          <a:xfrm>
            <a:off x="678938" y="428198"/>
            <a:ext cx="8465061" cy="6309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u="sng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Pauta: Meio Ambiente e zeladoria</a:t>
            </a:r>
            <a:endParaRPr lang="pt-BR" sz="240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endParaRPr lang="pt-BR" sz="200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r>
              <a:rPr lang="pt-BR" sz="2000" b="1" u="sng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CTP/</a:t>
            </a:r>
            <a:r>
              <a:rPr lang="pt-BR" sz="2000" b="1" u="sng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Coopercaps:</a:t>
            </a:r>
            <a:r>
              <a:rPr lang="pt-BR" sz="20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Projeto</a:t>
            </a:r>
            <a:r>
              <a:rPr lang="pt-BR" sz="2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“Reciclar Vidas” inclusão social 22 catadores. Reciclagem de cápsulas de café: 152 pontos de coleta em SP. 382 famílias vivem da cooperativa Coopercaps em SP. CRCC –centro escola de capacitação. Plano: Implantação de </a:t>
            </a:r>
            <a:r>
              <a:rPr lang="pt-BR" sz="20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PEV´s</a:t>
            </a:r>
            <a:r>
              <a:rPr lang="pt-BR" sz="2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na comunidade e promover mudanças de hábitos no público crianças/ jovens.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r>
              <a:rPr lang="pt-BR" sz="2000" b="1" u="sng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Rede Transforma</a:t>
            </a:r>
            <a:r>
              <a:rPr lang="pt-BR" sz="2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: inclusão de catadores autônomos, conta digital, </a:t>
            </a:r>
            <a:r>
              <a:rPr lang="pt-BR" sz="20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psico</a:t>
            </a:r>
            <a:r>
              <a:rPr lang="pt-BR" sz="2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, seguro de vida, fortalecer e valorizar a vendo de resíduos, </a:t>
            </a:r>
            <a:r>
              <a:rPr lang="pt-BR" sz="20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etc</a:t>
            </a:r>
            <a:endParaRPr lang="pt-BR" sz="200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r>
              <a:rPr lang="pt-BR" sz="2000" b="1" u="sng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PAVS: </a:t>
            </a:r>
            <a:r>
              <a:rPr lang="pt-BR" sz="2000" u="sng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APA´s, tem papel essencial, estão nas 3 UBS´s de Paraisópolis, </a:t>
            </a:r>
            <a:r>
              <a:rPr lang="pt-BR" sz="2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Conscientizar questões ambientais. Parceria com as ACS´s. Mostram atividades e ações no território. Mapeiam riscos e potencialidades na comunidade.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r>
              <a:rPr lang="pt-BR" sz="2000" b="1" u="sng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Ecourbis</a:t>
            </a:r>
            <a:r>
              <a:rPr lang="pt-BR" sz="2000" b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: </a:t>
            </a:r>
            <a:r>
              <a:rPr lang="pt-BR" sz="2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mudança de hábitos urgente, coleta seletiva semanal não utilizada, 70% do volume coletado é de recicláveis, misturados aos orgânicos, podem disponibilizar containers para a coleta seletiva porém dependem do apoio das lideranças para conscientização dos munícipes, </a:t>
            </a:r>
            <a:endParaRPr lang="pt-BR" sz="2000" b="1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r>
              <a:rPr lang="pt-BR" sz="2000" b="1" u="sng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Reciclasampa</a:t>
            </a:r>
            <a:r>
              <a:rPr lang="pt-BR" sz="2000" b="1" u="sng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: </a:t>
            </a:r>
            <a:r>
              <a:rPr lang="pt-BR" sz="2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iniciativa de empresas para descarte correto (redes socias)</a:t>
            </a:r>
          </a:p>
          <a:p>
            <a:pPr algn="just"/>
            <a:r>
              <a:rPr lang="pt-BR" sz="2000" b="1" u="sng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Sabesp: </a:t>
            </a:r>
            <a:r>
              <a:rPr lang="pt-BR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ausente</a:t>
            </a:r>
          </a:p>
        </p:txBody>
      </p:sp>
      <p:pic>
        <p:nvPicPr>
          <p:cNvPr id="170" name="Google Shape;170;p12" descr="maureni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61004" y="154369"/>
            <a:ext cx="998855" cy="993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"/>
          <p:cNvSpPr/>
          <p:nvPr/>
        </p:nvSpPr>
        <p:spPr>
          <a:xfrm rot="-5400000">
            <a:off x="-3087216" y="3087216"/>
            <a:ext cx="6858000" cy="683568"/>
          </a:xfrm>
          <a:prstGeom prst="rect">
            <a:avLst/>
          </a:prstGeom>
          <a:solidFill>
            <a:srgbClr val="17365D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OUTUBRO/2025 (zoom) 30.10.25</a:t>
            </a:r>
            <a:endParaRPr dirty="0"/>
          </a:p>
        </p:txBody>
      </p:sp>
      <p:sp>
        <p:nvSpPr>
          <p:cNvPr id="176" name="Google Shape;176;p13"/>
          <p:cNvSpPr txBox="1"/>
          <p:nvPr/>
        </p:nvSpPr>
        <p:spPr>
          <a:xfrm>
            <a:off x="683567" y="0"/>
            <a:ext cx="846043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Pauta: Trabalho, Geração de Renda e Capacitação</a:t>
            </a:r>
            <a:endParaRPr dirty="0"/>
          </a:p>
        </p:txBody>
      </p:sp>
      <p:pic>
        <p:nvPicPr>
          <p:cNvPr id="177" name="Google Shape;177;p13" descr="maureni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1775" y="0"/>
            <a:ext cx="683568" cy="7469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D7353B2-A07C-3AD5-B196-E13C0F6F7070}"/>
              </a:ext>
            </a:extLst>
          </p:cNvPr>
          <p:cNvSpPr txBox="1"/>
          <p:nvPr/>
        </p:nvSpPr>
        <p:spPr>
          <a:xfrm>
            <a:off x="722895" y="423853"/>
            <a:ext cx="8381775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u="sng" dirty="0" err="1"/>
              <a:t>A.Crescer</a:t>
            </a:r>
            <a:r>
              <a:rPr lang="pt-BR" sz="2000" b="1" u="sng" dirty="0"/>
              <a:t> Sempre: ensino profissionalizante</a:t>
            </a:r>
            <a:r>
              <a:rPr lang="pt-BR" sz="2000" dirty="0"/>
              <a:t>: Ítalo Vagas: 600 alunos/ ano em 24 turmas. Foco no empreendedorismo. Fala sobre parcerias e cursos. Evasão melhorou com a pratica de cursos de renda imediata. Acervo: +6000 alunos preparados para o mercado de trabalho.</a:t>
            </a:r>
          </a:p>
          <a:p>
            <a:r>
              <a:rPr lang="pt-BR" sz="2000" b="1" u="sng" dirty="0"/>
              <a:t>Escola de Qualificação Profissional/ FSSP</a:t>
            </a:r>
            <a:r>
              <a:rPr lang="pt-BR" sz="2000" dirty="0"/>
              <a:t>: Claudia R.: cursos nas áreas de Beleza e Bem Estar, Moda e Arte, Gastronomia, Informática, Adm. e Empreendedorismo. Entidade formadora: Centro Paula Souza. Ofertam a área segura e autorizada para eventos. Promovem mutirão de emprego</a:t>
            </a:r>
          </a:p>
          <a:p>
            <a:r>
              <a:rPr lang="pt-BR" sz="2000" b="1" u="sng" dirty="0"/>
              <a:t>Centro de Capacitação </a:t>
            </a:r>
            <a:r>
              <a:rPr lang="pt-BR" sz="2000" b="1" u="sng" dirty="0" err="1"/>
              <a:t>Proficional</a:t>
            </a:r>
            <a:r>
              <a:rPr lang="pt-BR" sz="2000" b="1" u="sng" dirty="0"/>
              <a:t>/ PECP</a:t>
            </a:r>
            <a:r>
              <a:rPr lang="pt-BR" sz="2000" dirty="0"/>
              <a:t>: Juliana N. em 2023: 42 cursos, 82 turmas, 1659 alunos. </a:t>
            </a:r>
            <a:r>
              <a:rPr lang="pt-BR" sz="20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Geração de Renda: Beleza, Gastronomia. Empregabilidade: Tecnologia da informação, Gestão e Negócios, Saúde e Bem-Estar, Vestuário, Serviços Gerais.</a:t>
            </a:r>
          </a:p>
          <a:p>
            <a:r>
              <a:rPr lang="pt-BR" sz="2000" b="1" u="sng" spc="-10" dirty="0">
                <a:latin typeface="Arial" panose="020B0604020202020204" pitchFamily="34" charset="0"/>
                <a:ea typeface="Times New Roman" panose="02020603050405020304" pitchFamily="18" charset="0"/>
              </a:rPr>
              <a:t>Emprega Comunidades</a:t>
            </a:r>
            <a:r>
              <a:rPr lang="pt-BR" sz="2000" spc="-10" dirty="0">
                <a:latin typeface="Arial" panose="020B0604020202020204" pitchFamily="34" charset="0"/>
                <a:ea typeface="Times New Roman" panose="02020603050405020304" pitchFamily="18" charset="0"/>
              </a:rPr>
              <a:t>: Rejane S. </a:t>
            </a:r>
            <a:r>
              <a:rPr lang="pt-BR" sz="20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Eventos realizados em 2023 e parceiros: </a:t>
            </a:r>
            <a:r>
              <a:rPr lang="pt-BR" sz="2000" spc="-1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Sec</a:t>
            </a:r>
            <a:r>
              <a:rPr lang="pt-BR" sz="20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 Direitos Humanos de SP, G10 Favelas, Van LGBTI, Instituto </a:t>
            </a:r>
            <a:r>
              <a:rPr lang="pt-BR" sz="2000" spc="-1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Sumauma</a:t>
            </a:r>
            <a:r>
              <a:rPr lang="pt-BR" sz="20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Suvinil, Leroy Merlin, Sapore, Revista Marie Claire, </a:t>
            </a:r>
            <a:r>
              <a:rPr lang="pt-BR" sz="2000" spc="-1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Onet</a:t>
            </a:r>
            <a:r>
              <a:rPr lang="pt-BR" sz="20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PMSP, </a:t>
            </a:r>
            <a:r>
              <a:rPr lang="pt-BR" sz="2000" spc="-1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Estapar</a:t>
            </a:r>
            <a:r>
              <a:rPr lang="pt-BR" sz="20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Luiza Trajano, </a:t>
            </a:r>
            <a:r>
              <a:rPr lang="pt-BR" sz="2000" spc="-1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Eletrolux</a:t>
            </a:r>
            <a:r>
              <a:rPr lang="pt-BR" sz="20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Ambev, </a:t>
            </a:r>
            <a:r>
              <a:rPr lang="pt-BR" sz="2000" spc="-1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Nestlè</a:t>
            </a:r>
            <a:r>
              <a:rPr lang="pt-BR" sz="20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Etc. </a:t>
            </a:r>
          </a:p>
          <a:p>
            <a:r>
              <a:rPr lang="pt-BR" sz="2000" b="1" u="sng" spc="-10" dirty="0" err="1">
                <a:latin typeface="Arial" panose="020B0604020202020204" pitchFamily="34" charset="0"/>
              </a:rPr>
              <a:t>Italo</a:t>
            </a:r>
            <a:r>
              <a:rPr lang="pt-BR" sz="2000" b="1" u="sng" spc="-10" dirty="0">
                <a:latin typeface="Arial" panose="020B0604020202020204" pitchFamily="34" charset="0"/>
              </a:rPr>
              <a:t>/Polo Paraisópolis</a:t>
            </a:r>
            <a:r>
              <a:rPr lang="pt-BR" sz="2000" spc="-10" dirty="0">
                <a:latin typeface="Arial" panose="020B0604020202020204" pitchFamily="34" charset="0"/>
              </a:rPr>
              <a:t>/ Walter: ofertar bolsas em universidades, atendimentos de estagiários supervisionados, empregabilidade, atendimentos em saúde e jurídico. Há fila de aluno0s querendo atuar na comunidade</a:t>
            </a:r>
            <a:endParaRPr lang="pt-B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4"/>
          <p:cNvSpPr/>
          <p:nvPr/>
        </p:nvSpPr>
        <p:spPr>
          <a:xfrm rot="-5400000">
            <a:off x="-3087216" y="3087216"/>
            <a:ext cx="6858000" cy="683568"/>
          </a:xfrm>
          <a:prstGeom prst="rect">
            <a:avLst/>
          </a:prstGeom>
          <a:solidFill>
            <a:srgbClr val="17365D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NOVEMBRO/2025 (EMEF </a:t>
            </a:r>
            <a:r>
              <a:rPr lang="pt-BR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P.Freire</a:t>
            </a:r>
            <a:r>
              <a:rPr lang="pt-BR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 27.11.25</a:t>
            </a:r>
            <a:endParaRPr dirty="0"/>
          </a:p>
        </p:txBody>
      </p:sp>
      <p:sp>
        <p:nvSpPr>
          <p:cNvPr id="184" name="Google Shape;184;p14"/>
          <p:cNvSpPr txBox="1"/>
          <p:nvPr/>
        </p:nvSpPr>
        <p:spPr>
          <a:xfrm>
            <a:off x="683568" y="260648"/>
            <a:ext cx="846043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Pauta:</a:t>
            </a:r>
            <a:r>
              <a:rPr lang="pt-BR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Educação II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p14" descr="maureni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30162" y="5731405"/>
            <a:ext cx="998855" cy="9931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666CC714-4F09-F9DC-5400-63588EF915C2}"/>
              </a:ext>
            </a:extLst>
          </p:cNvPr>
          <p:cNvSpPr txBox="1"/>
          <p:nvPr/>
        </p:nvSpPr>
        <p:spPr>
          <a:xfrm>
            <a:off x="683567" y="652162"/>
            <a:ext cx="84454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200" dirty="0"/>
          </a:p>
          <a:p>
            <a:endParaRPr lang="pt-BR" sz="22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A4354FB-3CF6-0C8F-8665-A97B9F91140B}"/>
              </a:ext>
            </a:extLst>
          </p:cNvPr>
          <p:cNvSpPr txBox="1"/>
          <p:nvPr/>
        </p:nvSpPr>
        <p:spPr>
          <a:xfrm>
            <a:off x="683568" y="1164134"/>
            <a:ext cx="844544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pt-BR" sz="18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Plano Educacional Integral - escolas municipais de Paraisópolis 2026: </a:t>
            </a:r>
            <a:endParaRPr lang="pt-BR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pt-B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educação Integral em tempo integral tem um olhar mais completo da rede mais articulada. Programa SP Integral = atual processo de adesão para ciclo alfabetização (1º ao 3°EF) 7h/d. Escola Integral do Estado (começou 2019) </a:t>
            </a:r>
            <a:r>
              <a:rPr lang="pt-BR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9h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/d.</a:t>
            </a:r>
          </a:p>
          <a:p>
            <a:r>
              <a:rPr lang="pt-BR" sz="1800" dirty="0">
                <a:latin typeface="Arial" panose="020B0604020202020204" pitchFamily="34" charset="0"/>
              </a:rPr>
              <a:t>Meta Plano Nacional Educação: 50% das escolas em período integral em 2024. Necessidade de construir escolas.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endParaRPr lang="pt-BR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8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Alunos concluintes do 9° anos EF de 2025: muitos de Paraisópolis são encaminhados a 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cursar o E.M. fora (</a:t>
            </a:r>
            <a:r>
              <a:rPr lang="pt-BR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Sto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Amaro, Vila Sonia, Brooklin etc.) não por opção, apenas falta de vagas dentro da comunidade. Alto risco de eva</a:t>
            </a:r>
            <a:r>
              <a:rPr lang="pt-BR" sz="1800" dirty="0">
                <a:latin typeface="Arial" panose="020B0604020202020204" pitchFamily="34" charset="0"/>
              </a:rPr>
              <a:t>são.</a:t>
            </a:r>
          </a:p>
          <a:p>
            <a:r>
              <a:rPr lang="pt-BR" sz="1800" dirty="0">
                <a:latin typeface="Arial" panose="020B0604020202020204" pitchFamily="34" charset="0"/>
              </a:rPr>
              <a:t> </a:t>
            </a:r>
            <a:endParaRPr lang="pt-BR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80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ETIM</a:t>
            </a:r>
            <a:r>
              <a:rPr lang="pt-BR" sz="18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-Ensino Médio Integrado ao Técnico em Administração em Serviços de Saúde-PECP: período integral, ênfase na saúde; 250 vagas, 50% alunos vem do </a:t>
            </a:r>
            <a:r>
              <a:rPr lang="pt-BR" sz="180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Preparatorio</a:t>
            </a:r>
            <a:r>
              <a:rPr lang="pt-BR" sz="18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9ºano do PECP</a:t>
            </a:r>
          </a:p>
          <a:p>
            <a:r>
              <a:rPr lang="pt-BR" sz="18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t-BR" sz="18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Preparatório 9ºano do PECP: período da tarde, processo seletivo em </a:t>
            </a:r>
            <a:r>
              <a:rPr lang="pt-BR" sz="180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jan</a:t>
            </a:r>
            <a:r>
              <a:rPr lang="pt-BR" sz="18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/26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180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pt-BR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pt-B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E1D03AC5-A1AF-4249-9D18-6023B674686A}"/>
              </a:ext>
            </a:extLst>
          </p:cNvPr>
          <p:cNvSpPr/>
          <p:nvPr/>
        </p:nvSpPr>
        <p:spPr>
          <a:xfrm>
            <a:off x="628563" y="113348"/>
            <a:ext cx="68734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dk1"/>
                </a:solidFill>
                <a:latin typeface="Calibri"/>
                <a:cs typeface="Calibri"/>
              </a:rPr>
              <a:t>Fórum Multientidades de Paraisópolis - controle de frequência das entidades nas reuniões mensais</a:t>
            </a:r>
          </a:p>
        </p:txBody>
      </p:sp>
      <p:pic>
        <p:nvPicPr>
          <p:cNvPr id="3" name="Google Shape;109;p4" descr="maurenice">
            <a:extLst>
              <a:ext uri="{FF2B5EF4-FFF2-40B4-BE49-F238E27FC236}">
                <a16:creationId xmlns:a16="http://schemas.microsoft.com/office/drawing/2014/main" id="{49A5C3C1-8697-4AB5-11EA-E734E000ED2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84368" y="92075"/>
            <a:ext cx="998855" cy="9931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0E9411ED-9F2E-3831-0E31-CF8266F50E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930411"/>
              </p:ext>
            </p:extLst>
          </p:nvPr>
        </p:nvGraphicFramePr>
        <p:xfrm>
          <a:off x="0" y="1085215"/>
          <a:ext cx="9144002" cy="56594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78386">
                  <a:extLst>
                    <a:ext uri="{9D8B030D-6E8A-4147-A177-3AD203B41FA5}">
                      <a16:colId xmlns:a16="http://schemas.microsoft.com/office/drawing/2014/main" val="1866148802"/>
                    </a:ext>
                  </a:extLst>
                </a:gridCol>
                <a:gridCol w="432501">
                  <a:extLst>
                    <a:ext uri="{9D8B030D-6E8A-4147-A177-3AD203B41FA5}">
                      <a16:colId xmlns:a16="http://schemas.microsoft.com/office/drawing/2014/main" val="3989028712"/>
                    </a:ext>
                  </a:extLst>
                </a:gridCol>
                <a:gridCol w="502464">
                  <a:extLst>
                    <a:ext uri="{9D8B030D-6E8A-4147-A177-3AD203B41FA5}">
                      <a16:colId xmlns:a16="http://schemas.microsoft.com/office/drawing/2014/main" val="1586650780"/>
                    </a:ext>
                  </a:extLst>
                </a:gridCol>
                <a:gridCol w="390100">
                  <a:extLst>
                    <a:ext uri="{9D8B030D-6E8A-4147-A177-3AD203B41FA5}">
                      <a16:colId xmlns:a16="http://schemas.microsoft.com/office/drawing/2014/main" val="209940648"/>
                    </a:ext>
                  </a:extLst>
                </a:gridCol>
                <a:gridCol w="426141">
                  <a:extLst>
                    <a:ext uri="{9D8B030D-6E8A-4147-A177-3AD203B41FA5}">
                      <a16:colId xmlns:a16="http://schemas.microsoft.com/office/drawing/2014/main" val="3983806134"/>
                    </a:ext>
                  </a:extLst>
                </a:gridCol>
                <a:gridCol w="390100">
                  <a:extLst>
                    <a:ext uri="{9D8B030D-6E8A-4147-A177-3AD203B41FA5}">
                      <a16:colId xmlns:a16="http://schemas.microsoft.com/office/drawing/2014/main" val="928031016"/>
                    </a:ext>
                  </a:extLst>
                </a:gridCol>
                <a:gridCol w="440982">
                  <a:extLst>
                    <a:ext uri="{9D8B030D-6E8A-4147-A177-3AD203B41FA5}">
                      <a16:colId xmlns:a16="http://schemas.microsoft.com/office/drawing/2014/main" val="2762083375"/>
                    </a:ext>
                  </a:extLst>
                </a:gridCol>
                <a:gridCol w="375258">
                  <a:extLst>
                    <a:ext uri="{9D8B030D-6E8A-4147-A177-3AD203B41FA5}">
                      <a16:colId xmlns:a16="http://schemas.microsoft.com/office/drawing/2014/main" val="3898336833"/>
                    </a:ext>
                  </a:extLst>
                </a:gridCol>
                <a:gridCol w="390100">
                  <a:extLst>
                    <a:ext uri="{9D8B030D-6E8A-4147-A177-3AD203B41FA5}">
                      <a16:colId xmlns:a16="http://schemas.microsoft.com/office/drawing/2014/main" val="2110254730"/>
                    </a:ext>
                  </a:extLst>
                </a:gridCol>
                <a:gridCol w="364656">
                  <a:extLst>
                    <a:ext uri="{9D8B030D-6E8A-4147-A177-3AD203B41FA5}">
                      <a16:colId xmlns:a16="http://schemas.microsoft.com/office/drawing/2014/main" val="469569297"/>
                    </a:ext>
                  </a:extLst>
                </a:gridCol>
                <a:gridCol w="390100">
                  <a:extLst>
                    <a:ext uri="{9D8B030D-6E8A-4147-A177-3AD203B41FA5}">
                      <a16:colId xmlns:a16="http://schemas.microsoft.com/office/drawing/2014/main" val="619054204"/>
                    </a:ext>
                  </a:extLst>
                </a:gridCol>
                <a:gridCol w="508824">
                  <a:extLst>
                    <a:ext uri="{9D8B030D-6E8A-4147-A177-3AD203B41FA5}">
                      <a16:colId xmlns:a16="http://schemas.microsoft.com/office/drawing/2014/main" val="1515485258"/>
                    </a:ext>
                  </a:extLst>
                </a:gridCol>
                <a:gridCol w="424019">
                  <a:extLst>
                    <a:ext uri="{9D8B030D-6E8A-4147-A177-3AD203B41FA5}">
                      <a16:colId xmlns:a16="http://schemas.microsoft.com/office/drawing/2014/main" val="2552076715"/>
                    </a:ext>
                  </a:extLst>
                </a:gridCol>
                <a:gridCol w="222612">
                  <a:extLst>
                    <a:ext uri="{9D8B030D-6E8A-4147-A177-3AD203B41FA5}">
                      <a16:colId xmlns:a16="http://schemas.microsoft.com/office/drawing/2014/main" val="4188671114"/>
                    </a:ext>
                  </a:extLst>
                </a:gridCol>
                <a:gridCol w="381618">
                  <a:extLst>
                    <a:ext uri="{9D8B030D-6E8A-4147-A177-3AD203B41FA5}">
                      <a16:colId xmlns:a16="http://schemas.microsoft.com/office/drawing/2014/main" val="656542572"/>
                    </a:ext>
                  </a:extLst>
                </a:gridCol>
                <a:gridCol w="426141">
                  <a:extLst>
                    <a:ext uri="{9D8B030D-6E8A-4147-A177-3AD203B41FA5}">
                      <a16:colId xmlns:a16="http://schemas.microsoft.com/office/drawing/2014/main" val="2626925988"/>
                    </a:ext>
                  </a:extLst>
                </a:gridCol>
              </a:tblGrid>
              <a:tr h="26787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u="none" strike="noStrike">
                          <a:effectLst/>
                        </a:rPr>
                        <a:t>DATA</a:t>
                      </a:r>
                      <a:endParaRPr lang="pt-BR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" u="none" strike="noStrike">
                          <a:effectLst/>
                        </a:rPr>
                        <a:t>nov/23</a:t>
                      </a:r>
                      <a:endParaRPr lang="pt-BR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" u="none" strike="noStrike">
                          <a:effectLst/>
                        </a:rPr>
                        <a:t>jan/24</a:t>
                      </a:r>
                      <a:endParaRPr lang="pt-BR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" u="none" strike="noStrike">
                          <a:effectLst/>
                        </a:rPr>
                        <a:t>fev/24</a:t>
                      </a:r>
                      <a:endParaRPr lang="pt-BR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" u="none" strike="noStrike">
                          <a:effectLst/>
                        </a:rPr>
                        <a:t>mar/24</a:t>
                      </a:r>
                      <a:endParaRPr lang="pt-BR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" u="none" strike="noStrike">
                          <a:effectLst/>
                        </a:rPr>
                        <a:t>abr/24</a:t>
                      </a:r>
                      <a:endParaRPr lang="pt-BR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" u="none" strike="noStrike">
                          <a:effectLst/>
                        </a:rPr>
                        <a:t>mai/24</a:t>
                      </a:r>
                      <a:endParaRPr lang="pt-BR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" u="none" strike="noStrike">
                          <a:effectLst/>
                        </a:rPr>
                        <a:t>jun/24</a:t>
                      </a:r>
                      <a:endParaRPr lang="pt-BR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" u="none" strike="noStrike">
                          <a:effectLst/>
                        </a:rPr>
                        <a:t>jul/24</a:t>
                      </a:r>
                      <a:endParaRPr lang="pt-BR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" u="none" strike="noStrike">
                          <a:effectLst/>
                        </a:rPr>
                        <a:t>ago/24</a:t>
                      </a:r>
                      <a:endParaRPr lang="pt-BR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" u="none" strike="noStrike">
                          <a:effectLst/>
                        </a:rPr>
                        <a:t>set/24</a:t>
                      </a:r>
                      <a:endParaRPr lang="pt-BR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" u="none" strike="noStrike">
                          <a:effectLst/>
                        </a:rPr>
                        <a:t>out/24</a:t>
                      </a:r>
                      <a:endParaRPr lang="pt-BR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" u="none" strike="noStrike">
                          <a:effectLst/>
                        </a:rPr>
                        <a:t>nov/24</a:t>
                      </a:r>
                      <a:endParaRPr lang="pt-BR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" u="none" strike="noStrike">
                          <a:effectLst/>
                        </a:rPr>
                        <a:t> </a:t>
                      </a:r>
                      <a:endParaRPr lang="pt-BR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00" u="none" strike="noStrike">
                          <a:effectLst/>
                        </a:rPr>
                        <a:t>ultimos 12 meses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00" u="none" strike="noStrike">
                          <a:effectLst/>
                        </a:rPr>
                        <a:t>ultimos 12 meses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19317602"/>
                  </a:ext>
                </a:extLst>
              </a:tr>
              <a:tr h="26010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" u="none" strike="noStrike">
                          <a:effectLst/>
                        </a:rPr>
                        <a:t>Local da Reunião</a:t>
                      </a:r>
                      <a:endParaRPr lang="pt-BR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00" u="none" strike="noStrike">
                          <a:effectLst/>
                        </a:rPr>
                        <a:t>via zoom.us</a:t>
                      </a:r>
                      <a:endParaRPr lang="pt-BR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00" u="none" strike="noStrike">
                          <a:effectLst/>
                        </a:rPr>
                        <a:t>PECP/ ETIM</a:t>
                      </a:r>
                      <a:endParaRPr lang="pt-BR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00" u="none" strike="noStrike">
                          <a:effectLst/>
                        </a:rPr>
                        <a:t>via zoom.us</a:t>
                      </a:r>
                      <a:endParaRPr lang="pt-BR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00" u="none" strike="noStrike">
                          <a:effectLst/>
                        </a:rPr>
                        <a:t>via zoom.us</a:t>
                      </a:r>
                      <a:endParaRPr lang="pt-BR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00" u="none" strike="noStrike">
                          <a:effectLst/>
                        </a:rPr>
                        <a:t>via zoom.us</a:t>
                      </a:r>
                      <a:endParaRPr lang="pt-BR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00" u="none" strike="noStrike">
                          <a:effectLst/>
                        </a:rPr>
                        <a:t>Alef Peretz</a:t>
                      </a:r>
                      <a:endParaRPr lang="pt-BR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00" u="none" strike="noStrike">
                          <a:effectLst/>
                        </a:rPr>
                        <a:t>via zoom.us</a:t>
                      </a:r>
                      <a:endParaRPr lang="pt-BR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00" u="none" strike="noStrike">
                          <a:effectLst/>
                        </a:rPr>
                        <a:t>via zoom.us</a:t>
                      </a:r>
                      <a:endParaRPr lang="pt-BR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00" u="none" strike="noStrike">
                          <a:effectLst/>
                        </a:rPr>
                        <a:t>via zoom.us</a:t>
                      </a:r>
                      <a:endParaRPr lang="pt-BR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00" u="none" strike="noStrike">
                          <a:effectLst/>
                        </a:rPr>
                        <a:t>via zoom.us</a:t>
                      </a:r>
                      <a:endParaRPr lang="pt-BR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00" u="none" strike="noStrike">
                          <a:effectLst/>
                        </a:rPr>
                        <a:t>Centro Universitário Italo- Polo Paraisópolis</a:t>
                      </a:r>
                      <a:endParaRPr lang="pt-BR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00" u="none" strike="noStrike">
                          <a:effectLst/>
                        </a:rPr>
                        <a:t>Casa da Amizade</a:t>
                      </a:r>
                      <a:endParaRPr lang="pt-BR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549174"/>
                  </a:ext>
                </a:extLst>
              </a:tr>
              <a:tr h="31834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Pauta</a:t>
                      </a:r>
                      <a:endParaRPr lang="pt-BR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00" u="none" strike="noStrike">
                          <a:effectLst/>
                        </a:rPr>
                        <a:t>Urbanização II, Saúde II /cont</a:t>
                      </a:r>
                      <a:endParaRPr lang="pt-BR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00" u="none" strike="noStrike">
                          <a:effectLst/>
                        </a:rPr>
                        <a:t>Retrospectiva 2023+ cronograma/ planejamento 2024</a:t>
                      </a:r>
                      <a:endParaRPr lang="pt-BR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00" u="none" strike="noStrike">
                          <a:effectLst/>
                        </a:rPr>
                        <a:t>Saude I</a:t>
                      </a:r>
                      <a:endParaRPr lang="pt-BR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00" u="none" strike="noStrike">
                          <a:effectLst/>
                        </a:rPr>
                        <a:t>Violência e Assist Social</a:t>
                      </a:r>
                      <a:endParaRPr lang="pt-BR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00" u="none" strike="noStrike">
                          <a:effectLst/>
                        </a:rPr>
                        <a:t>urbanização</a:t>
                      </a:r>
                      <a:endParaRPr lang="pt-BR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00" u="none" strike="noStrike">
                          <a:effectLst/>
                        </a:rPr>
                        <a:t>Educação</a:t>
                      </a:r>
                      <a:endParaRPr lang="pt-BR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00" u="none" strike="noStrike">
                          <a:effectLst/>
                        </a:rPr>
                        <a:t>Assistência Social </a:t>
                      </a:r>
                      <a:endParaRPr lang="pt-BR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00" u="none" strike="noStrike">
                          <a:effectLst/>
                        </a:rPr>
                        <a:t>Esporte, Cultura e Lazer</a:t>
                      </a:r>
                      <a:endParaRPr lang="pt-BR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00" u="none" strike="noStrike">
                          <a:effectLst/>
                        </a:rPr>
                        <a:t>Saúde II</a:t>
                      </a:r>
                      <a:endParaRPr lang="pt-BR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00" u="none" strike="noStrike">
                          <a:effectLst/>
                        </a:rPr>
                        <a:t>Zeladoria e Meio Ambiente E Saúde II cont.</a:t>
                      </a:r>
                      <a:endParaRPr lang="pt-BR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00" u="none" strike="noStrike">
                          <a:effectLst/>
                        </a:rPr>
                        <a:t>Trabalho, Geração de Renda e Capacitação Profissional</a:t>
                      </a:r>
                      <a:endParaRPr lang="pt-BR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00" u="none" strike="noStrike">
                          <a:effectLst/>
                        </a:rPr>
                        <a:t>Educação II Festa 30 anos Mutli</a:t>
                      </a:r>
                      <a:endParaRPr lang="pt-BR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3934459"/>
                  </a:ext>
                </a:extLst>
              </a:tr>
              <a:tr h="85409">
                <a:tc>
                  <a:txBody>
                    <a:bodyPr/>
                    <a:lstStyle/>
                    <a:p>
                      <a:pPr algn="l" fontAlgn="ctr"/>
                      <a:r>
                        <a:rPr lang="pt-BR" sz="300" u="none" strike="noStrike">
                          <a:effectLst/>
                        </a:rPr>
                        <a:t>ABINS- Associação Brasileira de incentivo à Saude/ Cannabis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8%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67735397"/>
                  </a:ext>
                </a:extLst>
              </a:tr>
              <a:tr h="89292">
                <a:tc>
                  <a:txBody>
                    <a:bodyPr/>
                    <a:lstStyle/>
                    <a:p>
                      <a:pPr algn="l" fontAlgn="ctr"/>
                      <a:r>
                        <a:rPr lang="pt-BR" sz="300" u="none" strike="noStrike">
                          <a:effectLst/>
                        </a:rPr>
                        <a:t>Ação Gueto Ong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10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83%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5733980"/>
                  </a:ext>
                </a:extLst>
              </a:tr>
              <a:tr h="69881">
                <a:tc>
                  <a:txBody>
                    <a:bodyPr/>
                    <a:lstStyle/>
                    <a:p>
                      <a:pPr algn="l" fontAlgn="b"/>
                      <a:r>
                        <a:rPr lang="pt-BR" sz="300" u="none" strike="noStrike">
                          <a:effectLst/>
                        </a:rPr>
                        <a:t>AMA Paraisópolis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8%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44784607"/>
                  </a:ext>
                </a:extLst>
              </a:tr>
              <a:tr h="75296"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u="none" strike="noStrike">
                          <a:effectLst/>
                        </a:rPr>
                        <a:t>Associação Crescer Sempre</a:t>
                      </a:r>
                      <a:endParaRPr lang="pt-B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2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17%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80541012"/>
                  </a:ext>
                </a:extLst>
              </a:tr>
              <a:tr h="75296"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u="none" strike="noStrike">
                          <a:effectLst/>
                        </a:rPr>
                        <a:t>CAPS Paraisopolis III - Adulto</a:t>
                      </a:r>
                      <a:endParaRPr lang="pt-B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8%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3792376"/>
                  </a:ext>
                </a:extLst>
              </a:tr>
              <a:tr h="75296"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u="none" strike="noStrike">
                          <a:effectLst/>
                        </a:rPr>
                        <a:t>Casa da Amizade</a:t>
                      </a:r>
                      <a:endParaRPr lang="pt-B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92%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84247483"/>
                  </a:ext>
                </a:extLst>
              </a:tr>
              <a:tr h="75296"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u="none" strike="noStrike">
                          <a:effectLst/>
                        </a:rPr>
                        <a:t>CDCM mulheres vivas</a:t>
                      </a:r>
                      <a:endParaRPr lang="pt-B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8%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03768871"/>
                  </a:ext>
                </a:extLst>
              </a:tr>
              <a:tr h="75296"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u="none" strike="noStrike">
                          <a:effectLst/>
                        </a:rPr>
                        <a:t>CEISER (Centro Educ Infantil S. Estevão Rei- OSMSG)</a:t>
                      </a:r>
                      <a:endParaRPr lang="pt-B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2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17%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44885277"/>
                  </a:ext>
                </a:extLst>
              </a:tr>
              <a:tr h="75296"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u="none" strike="noStrike">
                          <a:effectLst/>
                        </a:rPr>
                        <a:t>CEMEI Morumbi</a:t>
                      </a:r>
                      <a:endParaRPr lang="pt-B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8%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57545494"/>
                  </a:ext>
                </a:extLst>
              </a:tr>
              <a:tr h="75296"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u="none" strike="noStrike">
                          <a:effectLst/>
                        </a:rPr>
                        <a:t>Chega Mais -Projeto Olivia</a:t>
                      </a:r>
                      <a:endParaRPr lang="pt-B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2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17%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02182188"/>
                  </a:ext>
                </a:extLst>
              </a:tr>
              <a:tr h="75296"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u="none" strike="noStrike">
                          <a:effectLst/>
                        </a:rPr>
                        <a:t>Clinica GREI</a:t>
                      </a:r>
                      <a:endParaRPr lang="pt-B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8%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97883787"/>
                  </a:ext>
                </a:extLst>
              </a:tr>
              <a:tr h="75296"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u="none" strike="noStrike">
                          <a:effectLst/>
                        </a:rPr>
                        <a:t>Coopercaps/ Central de Triagem Paraisópolis</a:t>
                      </a:r>
                      <a:endParaRPr lang="pt-B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8%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59213018"/>
                  </a:ext>
                </a:extLst>
              </a:tr>
              <a:tr h="75296"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u="none" strike="noStrike">
                          <a:effectLst/>
                        </a:rPr>
                        <a:t>Conselho Gestor Habitação Paraisópolis</a:t>
                      </a:r>
                      <a:endParaRPr lang="pt-B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8%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804721"/>
                  </a:ext>
                </a:extLst>
              </a:tr>
              <a:tr h="75296"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u="none" strike="noStrike">
                          <a:effectLst/>
                        </a:rPr>
                        <a:t>Conselho Gestor Habitação Jd Colombo</a:t>
                      </a:r>
                      <a:endParaRPr lang="pt-B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8%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48834780"/>
                  </a:ext>
                </a:extLst>
              </a:tr>
              <a:tr h="77644"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u="none" strike="noStrike">
                          <a:effectLst/>
                        </a:rPr>
                        <a:t>Conselho Tutelar Campo Limpo CT-CL</a:t>
                      </a:r>
                      <a:endParaRPr lang="pt-B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2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17%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88978653"/>
                  </a:ext>
                </a:extLst>
              </a:tr>
              <a:tr h="75296"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u="none" strike="noStrike">
                          <a:effectLst/>
                        </a:rPr>
                        <a:t>Consultoria Iris Educacional (TP)</a:t>
                      </a:r>
                      <a:endParaRPr lang="pt-B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8%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27211668"/>
                  </a:ext>
                </a:extLst>
              </a:tr>
              <a:tr h="75296"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u="none" strike="noStrike">
                          <a:effectLst/>
                        </a:rPr>
                        <a:t>DER Sul 1</a:t>
                      </a:r>
                      <a:endParaRPr lang="pt-B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8%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49829546"/>
                  </a:ext>
                </a:extLst>
              </a:tr>
              <a:tr h="75296"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u="none" strike="noStrike">
                          <a:effectLst/>
                        </a:rPr>
                        <a:t>DRE Butantã</a:t>
                      </a:r>
                      <a:endParaRPr lang="pt-B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8%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16717036"/>
                  </a:ext>
                </a:extLst>
              </a:tr>
              <a:tr h="75296"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u="none" strike="noStrike">
                          <a:effectLst/>
                        </a:rPr>
                        <a:t>E.E. Miguel Arraes</a:t>
                      </a:r>
                      <a:endParaRPr lang="pt-B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8%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55277007"/>
                  </a:ext>
                </a:extLst>
              </a:tr>
              <a:tr h="75296"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u="none" strike="noStrike">
                          <a:effectLst/>
                        </a:rPr>
                        <a:t>E.E. Prof. Homero Santos Fortes</a:t>
                      </a:r>
                      <a:endParaRPr lang="pt-B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8%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97873901"/>
                  </a:ext>
                </a:extLst>
              </a:tr>
              <a:tr h="75296"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u="none" strike="noStrike">
                          <a:effectLst/>
                        </a:rPr>
                        <a:t>EMEF CEU Paraisopolis</a:t>
                      </a:r>
                      <a:endParaRPr lang="pt-B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8%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48534203"/>
                  </a:ext>
                </a:extLst>
              </a:tr>
              <a:tr h="75296"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u="none" strike="noStrike">
                          <a:effectLst/>
                        </a:rPr>
                        <a:t>EMEF Paulo Freire</a:t>
                      </a:r>
                      <a:endParaRPr lang="pt-B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2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17%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64581388"/>
                  </a:ext>
                </a:extLst>
              </a:tr>
              <a:tr h="75296"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u="none" strike="noStrike">
                          <a:effectLst/>
                        </a:rPr>
                        <a:t>EMEF Perimetral</a:t>
                      </a:r>
                      <a:endParaRPr lang="pt-B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8%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75299222"/>
                  </a:ext>
                </a:extLst>
              </a:tr>
              <a:tr h="75296"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u="none" strike="noStrike">
                          <a:effectLst/>
                        </a:rPr>
                        <a:t>Emprega Comunidades</a:t>
                      </a:r>
                      <a:endParaRPr lang="pt-B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8%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08440694"/>
                  </a:ext>
                </a:extLst>
              </a:tr>
              <a:tr h="77644"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Escola Antonietta e Leon Feffer/  ALEF Peretz</a:t>
                      </a:r>
                      <a:endParaRPr lang="it-IT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2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17%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23075855"/>
                  </a:ext>
                </a:extLst>
              </a:tr>
              <a:tr h="75296"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u="none" strike="noStrike">
                          <a:effectLst/>
                        </a:rPr>
                        <a:t>Espro</a:t>
                      </a:r>
                      <a:endParaRPr lang="pt-B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8%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3950788"/>
                  </a:ext>
                </a:extLst>
              </a:tr>
              <a:tr h="75296"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u="none" strike="noStrike">
                          <a:effectLst/>
                        </a:rPr>
                        <a:t>ETEC</a:t>
                      </a:r>
                      <a:endParaRPr lang="pt-B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8%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19680924"/>
                  </a:ext>
                </a:extLst>
              </a:tr>
              <a:tr h="75296"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u="none" strike="noStrike">
                          <a:effectLst/>
                        </a:rPr>
                        <a:t>Faculdade Anahnguera Paraisopolis EAD</a:t>
                      </a:r>
                      <a:endParaRPr lang="pt-B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2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17%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43476676"/>
                  </a:ext>
                </a:extLst>
              </a:tr>
              <a:tr h="75296"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u="none" strike="noStrike">
                          <a:effectLst/>
                        </a:rPr>
                        <a:t>Faculdade de Saúde Pública/ USP </a:t>
                      </a:r>
                      <a:endParaRPr lang="pt-B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4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33%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01687883"/>
                  </a:ext>
                </a:extLst>
              </a:tr>
              <a:tr h="75296"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u="none" strike="noStrike">
                          <a:effectLst/>
                        </a:rPr>
                        <a:t>Grupo Harmonia</a:t>
                      </a:r>
                      <a:endParaRPr lang="pt-B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2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17%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15290959"/>
                  </a:ext>
                </a:extLst>
              </a:tr>
              <a:tr h="75296"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u="none" strike="noStrike">
                          <a:effectLst/>
                        </a:rPr>
                        <a:t>Instituto Avencer</a:t>
                      </a:r>
                      <a:endParaRPr lang="pt-B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8%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03629308"/>
                  </a:ext>
                </a:extLst>
              </a:tr>
              <a:tr h="75296"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u="none" strike="noStrike">
                          <a:effectLst/>
                        </a:rPr>
                        <a:t>Instituto Cades - Rede de Proteção Social</a:t>
                      </a:r>
                      <a:endParaRPr lang="pt-B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3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25%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86270839"/>
                  </a:ext>
                </a:extLst>
              </a:tr>
              <a:tr h="75296"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u="none" strike="noStrike">
                          <a:effectLst/>
                        </a:rPr>
                        <a:t>Instituto ELA</a:t>
                      </a:r>
                      <a:endParaRPr lang="pt-B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7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58%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8026553"/>
                  </a:ext>
                </a:extLst>
              </a:tr>
              <a:tr h="75296"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u="none" strike="noStrike">
                          <a:effectLst/>
                        </a:rPr>
                        <a:t>Instituto Macedonia</a:t>
                      </a:r>
                      <a:endParaRPr lang="pt-B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2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17%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35420426"/>
                  </a:ext>
                </a:extLst>
              </a:tr>
              <a:tr h="75296"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u="none" strike="noStrike">
                          <a:effectLst/>
                        </a:rPr>
                        <a:t>Instituo Madhu</a:t>
                      </a:r>
                      <a:endParaRPr lang="pt-B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4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33%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83390623"/>
                  </a:ext>
                </a:extLst>
              </a:tr>
              <a:tr h="75296"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u="none" strike="noStrike">
                          <a:effectLst/>
                        </a:rPr>
                        <a:t>Instituto Marte/ Italo</a:t>
                      </a:r>
                      <a:endParaRPr lang="pt-B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8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67%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26421058"/>
                  </a:ext>
                </a:extLst>
              </a:tr>
              <a:tr h="77644"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u="none" strike="noStrike">
                          <a:effectLst/>
                        </a:rPr>
                        <a:t>Mostra Cultural Paraisopolis</a:t>
                      </a:r>
                      <a:endParaRPr lang="pt-B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8%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88661131"/>
                  </a:ext>
                </a:extLst>
              </a:tr>
              <a:tr h="75296"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u="none" strike="noStrike">
                          <a:effectLst/>
                        </a:rPr>
                        <a:t>Obras Sociais Mosteiro São Geraldo - colegio Santo Américo</a:t>
                      </a:r>
                      <a:endParaRPr lang="pt-B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6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50%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04620614"/>
                  </a:ext>
                </a:extLst>
              </a:tr>
              <a:tr h="75296"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u="none" strike="noStrike">
                          <a:effectLst/>
                        </a:rPr>
                        <a:t>ONU - Projeto</a:t>
                      </a:r>
                      <a:endParaRPr lang="pt-B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2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17%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41576927"/>
                  </a:ext>
                </a:extLst>
              </a:tr>
              <a:tr h="77644"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u="none" strike="noStrike">
                          <a:effectLst/>
                        </a:rPr>
                        <a:t>Praça da Cidadania FSSP Fundo Social do Estado de São Paulo</a:t>
                      </a:r>
                      <a:endParaRPr lang="pt-B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8%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61229641"/>
                  </a:ext>
                </a:extLst>
              </a:tr>
              <a:tr h="77644"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u="none" strike="noStrike">
                          <a:effectLst/>
                        </a:rPr>
                        <a:t>Programa Einstein na Comunidade de Paraisopolis - PECP</a:t>
                      </a:r>
                      <a:endParaRPr lang="pt-B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12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100%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89526680"/>
                  </a:ext>
                </a:extLst>
              </a:tr>
              <a:tr h="75296"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u="none" strike="noStrike">
                          <a:effectLst/>
                        </a:rPr>
                        <a:t>Pró-Saber</a:t>
                      </a:r>
                      <a:endParaRPr lang="pt-B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6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50%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82325381"/>
                  </a:ext>
                </a:extLst>
              </a:tr>
              <a:tr h="75296"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u="none" strike="noStrike">
                          <a:effectLst/>
                        </a:rPr>
                        <a:t>Pró Paraiso ONG</a:t>
                      </a:r>
                      <a:endParaRPr lang="pt-B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3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25%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77687369"/>
                  </a:ext>
                </a:extLst>
              </a:tr>
              <a:tr h="75296"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u="none" strike="noStrike">
                          <a:effectLst/>
                        </a:rPr>
                        <a:t>Obras Sociais Mosteiro São Geraldo</a:t>
                      </a:r>
                      <a:endParaRPr lang="pt-B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8%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11297810"/>
                  </a:ext>
                </a:extLst>
              </a:tr>
              <a:tr h="75296"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u="none" strike="noStrike">
                          <a:effectLst/>
                        </a:rPr>
                        <a:t>SABESP</a:t>
                      </a:r>
                      <a:endParaRPr lang="pt-B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2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17%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53561361"/>
                  </a:ext>
                </a:extLst>
              </a:tr>
              <a:tr h="77644"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u="none" strike="noStrike">
                          <a:effectLst/>
                        </a:rPr>
                        <a:t>SAS CL/ CRAS Vila Andrade + SMADS</a:t>
                      </a:r>
                      <a:endParaRPr lang="pt-B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8%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72182840"/>
                  </a:ext>
                </a:extLst>
              </a:tr>
              <a:tr h="75296"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u="none" strike="noStrike">
                          <a:effectLst/>
                        </a:rPr>
                        <a:t>SASF V.Andrade/ Instituto Macedônia</a:t>
                      </a:r>
                      <a:endParaRPr lang="pt-B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6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50%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54933421"/>
                  </a:ext>
                </a:extLst>
              </a:tr>
              <a:tr h="65998">
                <a:tc>
                  <a:txBody>
                    <a:bodyPr/>
                    <a:lstStyle/>
                    <a:p>
                      <a:pPr algn="l" fontAlgn="b"/>
                      <a:r>
                        <a:rPr lang="pt-BR" sz="300" u="none" strike="noStrike">
                          <a:effectLst/>
                        </a:rPr>
                        <a:t>Secretaria Municipal da Habitação SEHAB/DTS-Sul , COBRAPE- DEAR-Sul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10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83%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94742124"/>
                  </a:ext>
                </a:extLst>
              </a:tr>
              <a:tr h="75296"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u="none" strike="noStrike">
                          <a:effectLst/>
                        </a:rPr>
                        <a:t>Skate Solidário  Ong</a:t>
                      </a:r>
                      <a:endParaRPr lang="pt-B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10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83%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76426854"/>
                  </a:ext>
                </a:extLst>
              </a:tr>
              <a:tr h="65998">
                <a:tc>
                  <a:txBody>
                    <a:bodyPr/>
                    <a:lstStyle/>
                    <a:p>
                      <a:pPr algn="l" fontAlgn="b"/>
                      <a:r>
                        <a:rPr lang="pt-BR" sz="300" u="none" strike="noStrike">
                          <a:effectLst/>
                        </a:rPr>
                        <a:t>Supervisão Técnica Saude CL - STS-CL/ Coord. Reg. Saúde Sul+ SUVIS/ UVIS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6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50%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7532540"/>
                  </a:ext>
                </a:extLst>
              </a:tr>
              <a:tr h="75296"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u="none" strike="noStrike">
                          <a:effectLst/>
                        </a:rPr>
                        <a:t>SYMAP Ong</a:t>
                      </a:r>
                      <a:endParaRPr lang="pt-B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8%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52251489"/>
                  </a:ext>
                </a:extLst>
              </a:tr>
              <a:tr h="75296"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u="none" strike="noStrike">
                          <a:effectLst/>
                        </a:rPr>
                        <a:t>Tamojunto Ong</a:t>
                      </a:r>
                      <a:endParaRPr lang="pt-B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8%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79689118"/>
                  </a:ext>
                </a:extLst>
              </a:tr>
              <a:tr h="75296"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u="none" strike="noStrike">
                          <a:effectLst/>
                        </a:rPr>
                        <a:t>Tenis aulas com parcerias prof Leonardo</a:t>
                      </a:r>
                      <a:endParaRPr lang="pt-B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8%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83209457"/>
                  </a:ext>
                </a:extLst>
              </a:tr>
              <a:tr h="75296"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u="none" strike="noStrike">
                          <a:effectLst/>
                        </a:rPr>
                        <a:t>UBS Paraisopolis I</a:t>
                      </a:r>
                      <a:endParaRPr lang="pt-B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3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25%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31858639"/>
                  </a:ext>
                </a:extLst>
              </a:tr>
              <a:tr h="75296"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u="none" strike="noStrike">
                          <a:effectLst/>
                        </a:rPr>
                        <a:t>UBS Paraisopolis II</a:t>
                      </a:r>
                      <a:endParaRPr lang="pt-B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4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33%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63920445"/>
                  </a:ext>
                </a:extLst>
              </a:tr>
              <a:tr h="75296"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u="none" strike="noStrike">
                          <a:effectLst/>
                        </a:rPr>
                        <a:t>UBS Paraisopolis III</a:t>
                      </a:r>
                      <a:endParaRPr lang="pt-B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5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42%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85212737"/>
                  </a:ext>
                </a:extLst>
              </a:tr>
              <a:tr h="77644"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u="none" strike="noStrike">
                          <a:effectLst/>
                        </a:rPr>
                        <a:t>União em Defesa da Moradia do Complexo Paraisopolis- UDMC</a:t>
                      </a:r>
                      <a:endParaRPr lang="pt-B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2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17%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24100771"/>
                  </a:ext>
                </a:extLst>
              </a:tr>
              <a:tr h="81527"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u="none" strike="noStrike">
                          <a:effectLst/>
                        </a:rPr>
                        <a:t>Total de ENTIDADES representadas</a:t>
                      </a:r>
                      <a:endParaRPr lang="pt-BR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13</a:t>
                      </a:r>
                      <a:endParaRPr lang="pt-BR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18</a:t>
                      </a:r>
                      <a:endParaRPr lang="pt-BR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400" u="none" strike="noStrike">
                          <a:effectLst/>
                        </a:rPr>
                        <a:t>9</a:t>
                      </a:r>
                      <a:endParaRPr lang="pt-BR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400" u="none" strike="noStrike">
                          <a:effectLst/>
                        </a:rPr>
                        <a:t>11</a:t>
                      </a:r>
                      <a:endParaRPr lang="pt-BR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400" u="none" strike="noStrike">
                          <a:effectLst/>
                        </a:rPr>
                        <a:t>9</a:t>
                      </a:r>
                      <a:endParaRPr lang="pt-BR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400" u="none" strike="noStrike">
                          <a:effectLst/>
                        </a:rPr>
                        <a:t>21</a:t>
                      </a:r>
                      <a:endParaRPr lang="pt-BR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400" u="none" strike="noStrike">
                          <a:effectLst/>
                        </a:rPr>
                        <a:t>13</a:t>
                      </a:r>
                      <a:endParaRPr lang="pt-BR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400" u="none" strike="noStrike">
                          <a:effectLst/>
                        </a:rPr>
                        <a:t>11</a:t>
                      </a:r>
                      <a:endParaRPr lang="pt-BR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400" u="none" strike="noStrike">
                          <a:effectLst/>
                        </a:rPr>
                        <a:t>9</a:t>
                      </a:r>
                      <a:endParaRPr lang="pt-BR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400" u="none" strike="noStrike">
                          <a:effectLst/>
                        </a:rPr>
                        <a:t>10</a:t>
                      </a:r>
                      <a:endParaRPr lang="pt-BR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400" u="none" strike="noStrike">
                          <a:effectLst/>
                        </a:rPr>
                        <a:t>14</a:t>
                      </a:r>
                      <a:endParaRPr lang="pt-BR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400" u="none" strike="noStrike">
                          <a:effectLst/>
                        </a:rPr>
                        <a:t>22</a:t>
                      </a:r>
                      <a:endParaRPr lang="pt-BR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400" u="none" strike="noStrike">
                          <a:effectLst/>
                        </a:rPr>
                        <a:t> </a:t>
                      </a:r>
                      <a:endParaRPr lang="pt-BR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038532"/>
                  </a:ext>
                </a:extLst>
              </a:tr>
              <a:tr h="81527"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u="none" strike="noStrike">
                          <a:effectLst/>
                        </a:rPr>
                        <a:t>NÚmero de PARTICIPANTES (pessoas)</a:t>
                      </a:r>
                      <a:endParaRPr lang="pt-BR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400" u="none" strike="noStrike">
                          <a:effectLst/>
                        </a:rPr>
                        <a:t>18</a:t>
                      </a:r>
                      <a:endParaRPr lang="pt-BR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400" u="none" strike="noStrike">
                          <a:effectLst/>
                        </a:rPr>
                        <a:t>33</a:t>
                      </a:r>
                      <a:endParaRPr lang="pt-BR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400" u="none" strike="noStrike">
                          <a:effectLst/>
                        </a:rPr>
                        <a:t>19</a:t>
                      </a:r>
                      <a:endParaRPr lang="pt-BR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400" u="none" strike="noStrike">
                          <a:effectLst/>
                        </a:rPr>
                        <a:t>25</a:t>
                      </a:r>
                      <a:endParaRPr lang="pt-BR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400" u="none" strike="noStrike">
                          <a:effectLst/>
                        </a:rPr>
                        <a:t>12</a:t>
                      </a:r>
                      <a:endParaRPr lang="pt-BR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400" u="none" strike="noStrike">
                          <a:effectLst/>
                        </a:rPr>
                        <a:t>29</a:t>
                      </a:r>
                      <a:endParaRPr lang="pt-BR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400" u="none" strike="noStrike">
                          <a:effectLst/>
                        </a:rPr>
                        <a:t>23</a:t>
                      </a:r>
                      <a:endParaRPr lang="pt-BR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400" u="none" strike="noStrike">
                          <a:effectLst/>
                        </a:rPr>
                        <a:t>18</a:t>
                      </a:r>
                      <a:endParaRPr lang="pt-BR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400" u="none" strike="noStrike">
                          <a:effectLst/>
                        </a:rPr>
                        <a:t>14</a:t>
                      </a:r>
                      <a:endParaRPr lang="pt-BR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400" u="none" strike="noStrike">
                          <a:effectLst/>
                        </a:rPr>
                        <a:t>16</a:t>
                      </a:r>
                      <a:endParaRPr lang="pt-BR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400" u="none" strike="noStrike">
                          <a:effectLst/>
                        </a:rPr>
                        <a:t>21</a:t>
                      </a:r>
                      <a:endParaRPr lang="pt-BR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400" u="none" strike="noStrike">
                          <a:effectLst/>
                        </a:rPr>
                        <a:t>39</a:t>
                      </a:r>
                      <a:endParaRPr lang="pt-BR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400" u="none" strike="noStrike">
                          <a:effectLst/>
                        </a:rPr>
                        <a:t> </a:t>
                      </a:r>
                      <a:endParaRPr lang="pt-BR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5935963"/>
                  </a:ext>
                </a:extLst>
              </a:tr>
              <a:tr h="131995">
                <a:tc>
                  <a:txBody>
                    <a:bodyPr/>
                    <a:lstStyle/>
                    <a:p>
                      <a:pPr algn="l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" u="none" strike="noStrike">
                          <a:effectLst/>
                        </a:rPr>
                        <a:t> </a:t>
                      </a:r>
                      <a:endParaRPr lang="pt-BR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7190206"/>
                  </a:ext>
                </a:extLst>
              </a:tr>
              <a:tr h="104820"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u="none" strike="noStrike">
                          <a:effectLst/>
                        </a:rPr>
                        <a:t>média de Entidades representadas (últimas</a:t>
                      </a:r>
                      <a:r>
                        <a:rPr lang="pt-BR" sz="500" u="none" strike="noStrike">
                          <a:effectLst/>
                        </a:rPr>
                        <a:t> 12 </a:t>
                      </a:r>
                      <a:r>
                        <a:rPr lang="pt-BR" sz="400" u="none" strike="noStrike">
                          <a:effectLst/>
                        </a:rPr>
                        <a:t>reuniões) </a:t>
                      </a:r>
                      <a:endParaRPr lang="pt-BR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400" u="none" strike="noStrike">
                          <a:effectLst/>
                        </a:rPr>
                        <a:t>13</a:t>
                      </a:r>
                      <a:endParaRPr lang="pt-BR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400" u="none" strike="noStrike">
                          <a:effectLst/>
                        </a:rPr>
                        <a:t>13</a:t>
                      </a:r>
                      <a:endParaRPr lang="pt-BR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400" u="none" strike="noStrike">
                          <a:effectLst/>
                        </a:rPr>
                        <a:t>13</a:t>
                      </a:r>
                      <a:endParaRPr lang="pt-BR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400" u="none" strike="noStrike">
                          <a:effectLst/>
                        </a:rPr>
                        <a:t>13</a:t>
                      </a:r>
                      <a:endParaRPr lang="pt-BR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400" u="none" strike="noStrike">
                          <a:effectLst/>
                        </a:rPr>
                        <a:t>13</a:t>
                      </a:r>
                      <a:endParaRPr lang="pt-BR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400" u="none" strike="noStrike">
                          <a:effectLst/>
                        </a:rPr>
                        <a:t>14</a:t>
                      </a:r>
                      <a:endParaRPr lang="pt-BR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400" u="none" strike="noStrike">
                          <a:effectLst/>
                        </a:rPr>
                        <a:t>13</a:t>
                      </a:r>
                      <a:endParaRPr lang="pt-BR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400" u="none" strike="noStrike">
                          <a:effectLst/>
                        </a:rPr>
                        <a:t>13</a:t>
                      </a:r>
                      <a:endParaRPr lang="pt-BR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400" u="none" strike="noStrike">
                          <a:effectLst/>
                        </a:rPr>
                        <a:t>13</a:t>
                      </a:r>
                      <a:endParaRPr lang="pt-BR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400" u="none" strike="noStrike">
                          <a:effectLst/>
                        </a:rPr>
                        <a:t>12</a:t>
                      </a:r>
                      <a:endParaRPr lang="pt-BR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400" u="none" strike="noStrike">
                          <a:effectLst/>
                        </a:rPr>
                        <a:t>12</a:t>
                      </a:r>
                      <a:endParaRPr lang="pt-BR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400" u="none" strike="noStrike">
                          <a:effectLst/>
                        </a:rPr>
                        <a:t>13</a:t>
                      </a:r>
                      <a:endParaRPr lang="pt-BR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400" u="none" strike="noStrike">
                          <a:effectLst/>
                        </a:rPr>
                        <a:t> </a:t>
                      </a:r>
                      <a:endParaRPr lang="pt-BR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400" u="none" strike="noStrike">
                          <a:effectLst/>
                        </a:rPr>
                        <a:t> </a:t>
                      </a:r>
                      <a:endParaRPr lang="pt-B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400" u="none" strike="noStrike">
                          <a:effectLst/>
                        </a:rPr>
                        <a:t> </a:t>
                      </a:r>
                      <a:endParaRPr lang="pt-B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2557966"/>
                  </a:ext>
                </a:extLst>
              </a:tr>
              <a:tr h="104820"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u="none" strike="noStrike">
                          <a:effectLst/>
                        </a:rPr>
                        <a:t>média do número de Participantes (últimas </a:t>
                      </a:r>
                      <a:r>
                        <a:rPr lang="pt-BR" sz="500" u="none" strike="noStrike">
                          <a:effectLst/>
                        </a:rPr>
                        <a:t>12 </a:t>
                      </a:r>
                      <a:r>
                        <a:rPr lang="pt-BR" sz="400" u="none" strike="noStrike">
                          <a:effectLst/>
                        </a:rPr>
                        <a:t>reuniões)</a:t>
                      </a:r>
                      <a:endParaRPr lang="pt-BR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400" u="none" strike="noStrike">
                          <a:effectLst/>
                        </a:rPr>
                        <a:t>18</a:t>
                      </a:r>
                      <a:endParaRPr lang="pt-BR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400" u="none" strike="noStrike">
                          <a:effectLst/>
                        </a:rPr>
                        <a:t>19</a:t>
                      </a:r>
                      <a:endParaRPr lang="pt-BR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400" u="none" strike="noStrike">
                          <a:effectLst/>
                        </a:rPr>
                        <a:t>19</a:t>
                      </a:r>
                      <a:endParaRPr lang="pt-BR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400" u="none" strike="noStrike">
                          <a:effectLst/>
                        </a:rPr>
                        <a:t>20</a:t>
                      </a:r>
                      <a:endParaRPr lang="pt-BR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400" u="none" strike="noStrike">
                          <a:effectLst/>
                        </a:rPr>
                        <a:t>20</a:t>
                      </a:r>
                      <a:endParaRPr lang="pt-BR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400" u="none" strike="noStrike">
                          <a:effectLst/>
                        </a:rPr>
                        <a:t>21</a:t>
                      </a:r>
                      <a:endParaRPr lang="pt-BR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400" u="none" strike="noStrike">
                          <a:effectLst/>
                        </a:rPr>
                        <a:t>21</a:t>
                      </a:r>
                      <a:endParaRPr lang="pt-BR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400" u="none" strike="noStrike">
                          <a:effectLst/>
                        </a:rPr>
                        <a:t>20</a:t>
                      </a:r>
                      <a:endParaRPr lang="pt-BR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400" u="none" strike="noStrike">
                          <a:effectLst/>
                        </a:rPr>
                        <a:t>20</a:t>
                      </a:r>
                      <a:endParaRPr lang="pt-BR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400" u="none" strike="noStrike">
                          <a:effectLst/>
                        </a:rPr>
                        <a:t>20</a:t>
                      </a:r>
                      <a:endParaRPr lang="pt-BR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400" u="none" strike="noStrike">
                          <a:effectLst/>
                        </a:rPr>
                        <a:t>20</a:t>
                      </a:r>
                      <a:endParaRPr lang="pt-BR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400" u="none" strike="noStrike">
                          <a:effectLst/>
                        </a:rPr>
                        <a:t>22</a:t>
                      </a:r>
                      <a:endParaRPr lang="pt-BR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400" u="none" strike="noStrike">
                          <a:effectLst/>
                        </a:rPr>
                        <a:t> </a:t>
                      </a:r>
                      <a:endParaRPr lang="pt-BR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400" u="none" strike="noStrike">
                          <a:effectLst/>
                        </a:rPr>
                        <a:t> </a:t>
                      </a:r>
                      <a:endParaRPr lang="pt-B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400" u="none" strike="noStrike" dirty="0">
                          <a:effectLst/>
                        </a:rPr>
                        <a:t> </a:t>
                      </a:r>
                      <a:endParaRPr lang="pt-BR" sz="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450450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92631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"/>
          <p:cNvSpPr/>
          <p:nvPr/>
        </p:nvSpPr>
        <p:spPr>
          <a:xfrm rot="-5400000">
            <a:off x="-3087216" y="3087216"/>
            <a:ext cx="6858000" cy="683568"/>
          </a:xfrm>
          <a:prstGeom prst="rect">
            <a:avLst/>
          </a:prstGeom>
          <a:solidFill>
            <a:srgbClr val="17365D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6"/>
          <p:cNvSpPr txBox="1"/>
          <p:nvPr/>
        </p:nvSpPr>
        <p:spPr>
          <a:xfrm>
            <a:off x="836910" y="133455"/>
            <a:ext cx="8183619" cy="5847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Planejamento 2026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u="sng" dirty="0">
              <a:ea typeface="Calibri"/>
            </a:endParaRPr>
          </a:p>
          <a:p>
            <a:pPr marL="571500" marR="0" lvl="0" indent="-5715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Definir temas</a:t>
            </a:r>
            <a:endParaRPr dirty="0"/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pt-BR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Definir cronograma das pautas</a:t>
            </a:r>
          </a:p>
          <a:p>
            <a:pPr marR="0"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</a:pPr>
            <a:endParaRPr sz="4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pt-BR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Definir </a:t>
            </a:r>
            <a:r>
              <a:rPr lang="pt-BR" sz="4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GT´s</a:t>
            </a:r>
            <a:endParaRPr lang="pt-BR" sz="4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</a:pPr>
            <a:endParaRPr lang="pt-BR" sz="4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pt-BR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Reflexão sobre formato da reunião</a:t>
            </a:r>
            <a:endParaRPr sz="4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p16" descr="maureni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1674" y="5864860"/>
            <a:ext cx="998855" cy="993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DF69ACBD-D9CE-7E71-B0B0-B1BCD7632208}"/>
              </a:ext>
            </a:extLst>
          </p:cNvPr>
          <p:cNvSpPr/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Jan25 - </a:t>
            </a:r>
            <a:r>
              <a:rPr lang="en-US"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frequência</a:t>
            </a:r>
            <a:r>
              <a:rPr lang="en-US" sz="2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das </a:t>
            </a:r>
            <a:r>
              <a:rPr lang="en-US"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instituições</a:t>
            </a:r>
            <a:r>
              <a:rPr lang="en-US" sz="2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nas</a:t>
            </a:r>
            <a:r>
              <a:rPr lang="en-US" sz="2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últimas</a:t>
            </a:r>
            <a:r>
              <a:rPr lang="en-US" sz="2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12 </a:t>
            </a:r>
            <a:r>
              <a:rPr lang="en-US"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reuniões</a:t>
            </a:r>
            <a:endParaRPr lang="en-US" sz="22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992F0CFC-1D17-4BF1-52E1-3888A24CD6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7373632"/>
              </p:ext>
            </p:extLst>
          </p:nvPr>
        </p:nvGraphicFramePr>
        <p:xfrm>
          <a:off x="0" y="1396589"/>
          <a:ext cx="9144000" cy="5461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29643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E6EAAE2D-EED7-37EB-0FEC-32B81C008D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5883448"/>
              </p:ext>
            </p:extLst>
          </p:nvPr>
        </p:nvGraphicFramePr>
        <p:xfrm>
          <a:off x="482600" y="643466"/>
          <a:ext cx="8178799" cy="5571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5490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AFF6B6C6-964F-FA95-C861-B7957BF90A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7779719"/>
              </p:ext>
            </p:extLst>
          </p:nvPr>
        </p:nvGraphicFramePr>
        <p:xfrm>
          <a:off x="482600" y="643467"/>
          <a:ext cx="8178799" cy="5571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65203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BC63FFD5-87FA-5C4A-8D4C-2CD438A352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319871"/>
              </p:ext>
            </p:extLst>
          </p:nvPr>
        </p:nvGraphicFramePr>
        <p:xfrm>
          <a:off x="0" y="182880"/>
          <a:ext cx="9144000" cy="6675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7964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24E37D97-8539-501D-0E76-1EAA26D3FA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083980"/>
              </p:ext>
            </p:extLst>
          </p:nvPr>
        </p:nvGraphicFramePr>
        <p:xfrm>
          <a:off x="204716" y="755146"/>
          <a:ext cx="8748215" cy="53863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48215">
                  <a:extLst>
                    <a:ext uri="{9D8B030D-6E8A-4147-A177-3AD203B41FA5}">
                      <a16:colId xmlns:a16="http://schemas.microsoft.com/office/drawing/2014/main" val="841447369"/>
                    </a:ext>
                  </a:extLst>
                </a:gridCol>
              </a:tblGrid>
              <a:tr h="56071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3400" u="none" strike="noStrike" dirty="0">
                          <a:effectLst/>
                        </a:rPr>
                        <a:t>Média frequência das Instituições/ TEMA</a:t>
                      </a:r>
                      <a:endParaRPr lang="pt-BR" sz="3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25279809"/>
                  </a:ext>
                </a:extLst>
              </a:tr>
              <a:tr h="29884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700" u="none" strike="noStrike">
                          <a:effectLst/>
                        </a:rPr>
                        <a:t>período de jan/19 a nov/25</a:t>
                      </a:r>
                      <a:endParaRPr lang="pt-BR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33672240"/>
                  </a:ext>
                </a:extLst>
              </a:tr>
              <a:tr h="34916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pt-BR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07979610"/>
                  </a:ext>
                </a:extLst>
              </a:tr>
              <a:tr h="46828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2800" u="none" strike="noStrike">
                          <a:effectLst/>
                        </a:rPr>
                        <a:t>Educação: 17</a:t>
                      </a:r>
                      <a:endParaRPr lang="pt-B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87276376"/>
                  </a:ext>
                </a:extLst>
              </a:tr>
              <a:tr h="46828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2800" u="none" strike="noStrike">
                          <a:effectLst/>
                        </a:rPr>
                        <a:t>Retrospectiva/ Planejamento: 16</a:t>
                      </a:r>
                      <a:endParaRPr lang="pt-B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597594"/>
                  </a:ext>
                </a:extLst>
              </a:tr>
              <a:tr h="46828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2800" u="none" strike="noStrike">
                          <a:effectLst/>
                        </a:rPr>
                        <a:t>Zeladoria e Meio Ambiente: 15</a:t>
                      </a:r>
                      <a:endParaRPr lang="pt-B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41499985"/>
                  </a:ext>
                </a:extLst>
              </a:tr>
              <a:tr h="89960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2800" u="none" strike="noStrike">
                          <a:effectLst/>
                        </a:rPr>
                        <a:t>Trabalho, Geração de Renda e Capacitação Profissional: 15</a:t>
                      </a:r>
                      <a:endParaRPr lang="pt-B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69198385"/>
                  </a:ext>
                </a:extLst>
              </a:tr>
              <a:tr h="46828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2800" u="none" strike="noStrike" dirty="0" err="1">
                          <a:effectLst/>
                        </a:rPr>
                        <a:t>Saude</a:t>
                      </a:r>
                      <a:r>
                        <a:rPr lang="pt-BR" sz="2800" u="none" strike="noStrike" dirty="0">
                          <a:effectLst/>
                        </a:rPr>
                        <a:t>: 13</a:t>
                      </a:r>
                      <a:endParaRPr lang="pt-BR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03341450"/>
                  </a:ext>
                </a:extLst>
              </a:tr>
              <a:tr h="46828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2800" u="none" strike="noStrike" dirty="0">
                          <a:effectLst/>
                        </a:rPr>
                        <a:t>Assistência Social/ Violência: 13</a:t>
                      </a:r>
                      <a:endParaRPr lang="pt-BR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41862148"/>
                  </a:ext>
                </a:extLst>
              </a:tr>
              <a:tr h="46828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2800" u="none" strike="noStrike">
                          <a:effectLst/>
                        </a:rPr>
                        <a:t>Esporte, Cultura e Lazer: 13</a:t>
                      </a:r>
                      <a:endParaRPr lang="pt-B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94747337"/>
                  </a:ext>
                </a:extLst>
              </a:tr>
              <a:tr h="46828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2800" u="none" strike="noStrike" dirty="0">
                          <a:effectLst/>
                        </a:rPr>
                        <a:t>Urbanização: 13</a:t>
                      </a:r>
                      <a:endParaRPr lang="pt-BR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85938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3981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/>
          <p:nvPr/>
        </p:nvSpPr>
        <p:spPr>
          <a:xfrm rot="-5400000">
            <a:off x="-3087216" y="3087216"/>
            <a:ext cx="6858000" cy="683568"/>
          </a:xfrm>
          <a:prstGeom prst="rect">
            <a:avLst/>
          </a:prstGeom>
          <a:solidFill>
            <a:srgbClr val="17365D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Janeiro/2025   (</a:t>
            </a:r>
            <a:r>
              <a:rPr lang="pt-BR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PECP-sala ETIM</a:t>
            </a:r>
            <a:r>
              <a:rPr lang="pt-BR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  </a:t>
            </a:r>
            <a:r>
              <a:rPr lang="pt-BR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30</a:t>
            </a:r>
            <a:r>
              <a:rPr lang="pt-BR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.01.25</a:t>
            </a:r>
            <a:endParaRPr dirty="0"/>
          </a:p>
        </p:txBody>
      </p:sp>
      <p:sp>
        <p:nvSpPr>
          <p:cNvPr id="97" name="Google Shape;97;p2"/>
          <p:cNvSpPr txBox="1"/>
          <p:nvPr/>
        </p:nvSpPr>
        <p:spPr>
          <a:xfrm>
            <a:off x="971600" y="1082612"/>
            <a:ext cx="7751400" cy="5078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pt-BR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Retrospectiva 2024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pt-B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Sumário dos tópicos abordados em cada mês </a:t>
            </a:r>
            <a:endParaRPr dirty="0"/>
          </a:p>
          <a:p>
            <a:pPr marL="742950" marR="0" lvl="1" indent="-133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pt-BR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Planejamento 2025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pt-B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Validação pautas centrais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pt-B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Sugestão de temas em cada pauta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pt-B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Validação da composição dos </a:t>
            </a:r>
            <a:r>
              <a:rPr lang="pt-BR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GTs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pt-B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Cronograma 2025</a:t>
            </a: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pt-B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Nuvem de palavras para cada pauta</a:t>
            </a:r>
            <a:endParaRPr lang="pt-BR" sz="2400" b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>
              <a:buClr>
                <a:schemeClr val="dk1"/>
              </a:buClr>
              <a:buSzPts val="2400"/>
            </a:pPr>
            <a:endParaRPr lang="pt-BR" sz="24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800100" indent="-342900"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dk1"/>
                </a:solidFill>
                <a:latin typeface="Calibri"/>
                <a:cs typeface="Calibri"/>
              </a:rPr>
              <a:t>Aplicativo para visualização de dados de Paraisópolis segundo Censo Demográfico IBGE 2022 </a:t>
            </a:r>
            <a:endParaRPr lang="pt-BR" sz="180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800100" indent="-342900"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pt-BR" sz="18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Brasil: 452 mil setores </a:t>
            </a:r>
            <a:r>
              <a:rPr lang="pt-BR" sz="1800" dirty="0">
                <a:latin typeface="Arial" panose="020B0604020202020204" pitchFamily="34" charset="0"/>
              </a:rPr>
              <a:t>c</a:t>
            </a:r>
            <a:r>
              <a:rPr lang="pt-BR" sz="18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ensitários</a:t>
            </a:r>
          </a:p>
          <a:p>
            <a:pPr marL="800100" indent="-342900"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pt-BR" sz="1800" b="0" dirty="0">
                <a:latin typeface="Arial" panose="020B0604020202020204" pitchFamily="34" charset="0"/>
              </a:rPr>
              <a:t>8% margem de erro </a:t>
            </a:r>
            <a:r>
              <a:rPr lang="pt-BR" sz="1800" b="0" i="0" u="none" strike="noStrike" baseline="0" dirty="0">
                <a:solidFill>
                  <a:srgbClr val="212121"/>
                </a:solidFill>
                <a:latin typeface="Arial" panose="020B0604020202020204" pitchFamily="34" charset="0"/>
              </a:rPr>
              <a:t>não abala credibilidade da coleta de dados</a:t>
            </a:r>
            <a:endParaRPr sz="2400" dirty="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2" descr="maureni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12177" y="89472"/>
            <a:ext cx="998855" cy="993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"/>
          <p:cNvSpPr/>
          <p:nvPr/>
        </p:nvSpPr>
        <p:spPr>
          <a:xfrm rot="-5400000">
            <a:off x="-3087216" y="3087216"/>
            <a:ext cx="6858000" cy="683568"/>
          </a:xfrm>
          <a:prstGeom prst="rect">
            <a:avLst/>
          </a:prstGeom>
          <a:solidFill>
            <a:srgbClr val="17365D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FEVEREIRO/2025 (zoom) (27.02.25)</a:t>
            </a:r>
            <a:endParaRPr dirty="0"/>
          </a:p>
        </p:txBody>
      </p:sp>
      <p:sp>
        <p:nvSpPr>
          <p:cNvPr id="117" name="Google Shape;117;p5"/>
          <p:cNvSpPr txBox="1"/>
          <p:nvPr/>
        </p:nvSpPr>
        <p:spPr>
          <a:xfrm>
            <a:off x="683568" y="203673"/>
            <a:ext cx="8429700" cy="683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pt-BR" sz="24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Pauta: Saúde </a:t>
            </a:r>
            <a:r>
              <a:rPr lang="pt-B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pt-B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</a:t>
            </a:r>
            <a:endParaRPr sz="24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/>
            <a:endParaRPr lang="pt-BR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pt-B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t-BR" sz="18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STS</a:t>
            </a:r>
            <a:r>
              <a:rPr lang="pt-BR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-CL Supervisão Tecnica de Saúde do Campo Limpo </a:t>
            </a:r>
            <a:r>
              <a:rPr lang="pt-BR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(707 mil </a:t>
            </a:r>
            <a:r>
              <a:rPr lang="pt-BR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hab</a:t>
            </a:r>
            <a:r>
              <a:rPr lang="pt-BR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) </a:t>
            </a:r>
          </a:p>
          <a:p>
            <a:pPr marL="285750" lvl="2" indent="-285750">
              <a:buFont typeface="Wingdings" panose="05000000000000000000" pitchFamily="2" charset="2"/>
              <a:buChar char="Ø"/>
            </a:pPr>
            <a:r>
              <a:rPr lang="pt-B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100% cobertura ESF (Estratégia de Saúde da Família)</a:t>
            </a:r>
          </a:p>
          <a:p>
            <a:pPr marL="285750" lvl="2" indent="-285750">
              <a:buFont typeface="Wingdings" panose="05000000000000000000" pitchFamily="2" charset="2"/>
              <a:buChar char="Ø"/>
            </a:pPr>
            <a:endParaRPr lang="pt-BR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lvl="2" indent="-285750">
              <a:buFont typeface="Wingdings" panose="05000000000000000000" pitchFamily="2" charset="2"/>
              <a:buChar char="Ø"/>
            </a:pPr>
            <a:r>
              <a:rPr lang="pt-BR" sz="1800" dirty="0">
                <a:latin typeface="Arial" panose="020B0604020202020204" pitchFamily="34" charset="0"/>
              </a:rPr>
              <a:t>cobertura de 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somente 77% da população</a:t>
            </a:r>
          </a:p>
          <a:p>
            <a:pPr marL="285750" lvl="2" indent="-285750">
              <a:buFont typeface="Wingdings" panose="05000000000000000000" pitchFamily="2" charset="2"/>
              <a:buChar char="Ø"/>
            </a:pPr>
            <a:endParaRPr lang="pt-BR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lvl="2" indent="-285750">
              <a:buFont typeface="Wingdings" panose="05000000000000000000" pitchFamily="2" charset="2"/>
              <a:buChar char="Ø"/>
            </a:pPr>
            <a:r>
              <a:rPr lang="pt-BR" sz="1800" dirty="0">
                <a:latin typeface="Arial" panose="020B0604020202020204" pitchFamily="34" charset="0"/>
              </a:rPr>
              <a:t>parceiros: Einstein para V. Andrade e CL, </a:t>
            </a:r>
            <a:r>
              <a:rPr lang="pt-BR" sz="1800" dirty="0" err="1">
                <a:latin typeface="Arial" panose="020B0604020202020204" pitchFamily="34" charset="0"/>
              </a:rPr>
              <a:t>CEJAM</a:t>
            </a:r>
            <a:r>
              <a:rPr lang="pt-BR" sz="1800" dirty="0">
                <a:latin typeface="Arial" panose="020B0604020202020204" pitchFamily="34" charset="0"/>
              </a:rPr>
              <a:t> para Capão Redondo</a:t>
            </a:r>
          </a:p>
          <a:p>
            <a:pPr marL="285750" lvl="2" indent="-285750">
              <a:buFont typeface="Wingdings" panose="05000000000000000000" pitchFamily="2" charset="2"/>
              <a:buChar char="Ø"/>
            </a:pPr>
            <a:endParaRPr lang="pt-BR" sz="1800" dirty="0">
              <a:latin typeface="Arial" panose="020B0604020202020204" pitchFamily="34" charset="0"/>
            </a:endParaRPr>
          </a:p>
          <a:p>
            <a:pPr marL="285750" lvl="2" indent="-285750">
              <a:buFont typeface="Wingdings" panose="05000000000000000000" pitchFamily="2" charset="2"/>
              <a:buChar char="Ø"/>
            </a:pPr>
            <a:r>
              <a:rPr lang="pt-B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V. Andrade te</a:t>
            </a:r>
            <a:r>
              <a:rPr lang="pt-BR" sz="1800" dirty="0">
                <a:latin typeface="Arial" panose="020B0604020202020204" pitchFamily="34" charset="0"/>
              </a:rPr>
              <a:t>m 5 UBS: 3 de Paraisópolis + J. das Palmas + Vila Praia</a:t>
            </a:r>
          </a:p>
          <a:p>
            <a:pPr marL="285750" lvl="2" indent="-285750">
              <a:buFont typeface="Wingdings" panose="05000000000000000000" pitchFamily="2" charset="2"/>
              <a:buChar char="Ø"/>
            </a:pPr>
            <a:endParaRPr lang="pt-BR" sz="1800" dirty="0">
              <a:latin typeface="Arial" panose="020B0604020202020204" pitchFamily="34" charset="0"/>
            </a:endParaRPr>
          </a:p>
          <a:p>
            <a:pPr marL="285750" lvl="2" indent="-285750">
              <a:buFont typeface="Wingdings" panose="05000000000000000000" pitchFamily="2" charset="2"/>
              <a:buChar char="Ø"/>
            </a:pPr>
            <a:r>
              <a:rPr lang="pt-B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equipamentos atenção primária: 26 </a:t>
            </a:r>
            <a:r>
              <a:rPr lang="pt-BR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UBS´s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2 AMA/UBS integrada, Atenção Especializada e Urgência/ Emergência</a:t>
            </a:r>
            <a:r>
              <a:rPr lang="pt-BR" sz="1800" dirty="0">
                <a:latin typeface="Arial" panose="020B0604020202020204" pitchFamily="34" charset="0"/>
              </a:rPr>
              <a:t>; um farmacêutico por UBS</a:t>
            </a:r>
            <a:endParaRPr lang="pt-BR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2"/>
            <a:r>
              <a:rPr lang="pt-B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	</a:t>
            </a:r>
          </a:p>
          <a:p>
            <a:pPr marL="285750" lvl="2" indent="-285750">
              <a:buFont typeface="Wingdings" panose="05000000000000000000" pitchFamily="2" charset="2"/>
              <a:buChar char="Ø"/>
            </a:pPr>
            <a:r>
              <a:rPr lang="pt-B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169 </a:t>
            </a:r>
            <a:r>
              <a:rPr lang="pt-BR" sz="1800" dirty="0">
                <a:latin typeface="Arial" panose="020B0604020202020204" pitchFamily="34" charset="0"/>
              </a:rPr>
              <a:t>e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quipes ESF (913 </a:t>
            </a:r>
            <a:r>
              <a:rPr lang="pt-BR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ACS´s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), 55 equipes Saúde Bucal e Equipes </a:t>
            </a:r>
            <a:r>
              <a:rPr lang="pt-BR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Multi</a:t>
            </a:r>
            <a:endParaRPr lang="pt-BR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lvl="2" indent="-285750">
              <a:buFont typeface="Wingdings" panose="05000000000000000000" pitchFamily="2" charset="2"/>
              <a:buChar char="Ø"/>
            </a:pPr>
            <a:endParaRPr lang="pt-BR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lvl="2" indent="-285750">
              <a:buFont typeface="Wingdings" panose="05000000000000000000" pitchFamily="2" charset="2"/>
              <a:buChar char="Ø"/>
            </a:pPr>
            <a:r>
              <a:rPr lang="pt-BR" sz="1800" dirty="0">
                <a:latin typeface="Arial" panose="020B0604020202020204" pitchFamily="34" charset="0"/>
              </a:rPr>
              <a:t>696 conselheiros </a:t>
            </a:r>
          </a:p>
          <a:p>
            <a:pPr lvl="2"/>
            <a:r>
              <a:rPr lang="pt-BR" sz="1800" dirty="0">
                <a:latin typeface="Arial" panose="020B0604020202020204" pitchFamily="34" charset="0"/>
              </a:rPr>
              <a:t> 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	</a:t>
            </a:r>
          </a:p>
          <a:p>
            <a:pPr marL="285750" lvl="2" indent="-285750">
              <a:buFont typeface="Wingdings" panose="05000000000000000000" pitchFamily="2" charset="2"/>
              <a:buChar char="Ø"/>
            </a:pPr>
            <a:r>
              <a:rPr lang="pt-BR" sz="1800" dirty="0" err="1">
                <a:latin typeface="Arial" panose="020B0604020202020204" pitchFamily="34" charset="0"/>
              </a:rPr>
              <a:t>SubPref</a:t>
            </a:r>
            <a:r>
              <a:rPr lang="pt-BR" sz="1800" dirty="0">
                <a:latin typeface="Arial" panose="020B0604020202020204" pitchFamily="34" charset="0"/>
              </a:rPr>
              <a:t> CL 2021: 348 pessoas em situação de rua (</a:t>
            </a:r>
            <a:r>
              <a:rPr lang="pt-BR" dirty="0">
                <a:latin typeface="Arial" panose="020B0604020202020204" pitchFamily="34" charset="0"/>
              </a:rPr>
              <a:t>aumento 160% 2019-2021)</a:t>
            </a:r>
          </a:p>
          <a:p>
            <a:pPr lvl="2"/>
            <a:r>
              <a:rPr lang="pt-BR" sz="1800" dirty="0">
                <a:latin typeface="Arial" panose="020B0604020202020204" pitchFamily="34" charset="0"/>
              </a:rPr>
              <a:t> </a:t>
            </a:r>
          </a:p>
          <a:p>
            <a:pPr marL="285750" lvl="2" indent="-285750">
              <a:buFont typeface="Wingdings" panose="05000000000000000000" pitchFamily="2" charset="2"/>
              <a:buChar char="Ø"/>
            </a:pPr>
            <a:r>
              <a:rPr lang="pt-BR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PI+II</a:t>
            </a:r>
            <a:r>
              <a:rPr lang="pt-BR" sz="1800" dirty="0" err="1">
                <a:latin typeface="Arial" panose="020B0604020202020204" pitchFamily="34" charset="0"/>
              </a:rPr>
              <a:t>+III</a:t>
            </a:r>
            <a:r>
              <a:rPr lang="pt-BR" sz="1800" dirty="0">
                <a:latin typeface="Arial" panose="020B0604020202020204" pitchFamily="34" charset="0"/>
              </a:rPr>
              <a:t>: 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723 gestantes com 7 ou mais consultas de </a:t>
            </a:r>
            <a:r>
              <a:rPr lang="pt-BR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pre-natal</a:t>
            </a:r>
            <a:endParaRPr lang="pt-BR" sz="1800" dirty="0">
              <a:latin typeface="Arial" panose="020B0604020202020204" pitchFamily="34" charset="0"/>
            </a:endParaRPr>
          </a:p>
          <a:p>
            <a:pPr marL="285750" lvl="2" indent="-285750">
              <a:buFont typeface="Wingdings" panose="05000000000000000000" pitchFamily="2" charset="2"/>
              <a:buChar char="Ø"/>
            </a:pPr>
            <a:endParaRPr lang="pt-BR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lvl="2" indent="-285750">
              <a:buFont typeface="Wingdings" panose="05000000000000000000" pitchFamily="2" charset="2"/>
              <a:buChar char="Ø"/>
            </a:pPr>
            <a:r>
              <a:rPr lang="pt-B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Centro de Referencia Dor </a:t>
            </a:r>
            <a:r>
              <a:rPr lang="pt-BR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Cronica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t-BR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Pq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Maria Helena</a:t>
            </a:r>
            <a:endParaRPr sz="1800" dirty="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5" descr="maureni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61004" y="188640"/>
            <a:ext cx="998855" cy="993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1547</TotalTime>
  <Words>3638</Words>
  <Application>Microsoft Office PowerPoint</Application>
  <PresentationFormat>Apresentação na tela (4:3)</PresentationFormat>
  <Paragraphs>1222</Paragraphs>
  <Slides>20</Slides>
  <Notes>14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Courier New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Adriana Barros</dc:creator>
  <cp:lastModifiedBy>Andrea Pagano Stipkovic</cp:lastModifiedBy>
  <cp:revision>88</cp:revision>
  <dcterms:created xsi:type="dcterms:W3CDTF">2016-01-05T14:01:58Z</dcterms:created>
  <dcterms:modified xsi:type="dcterms:W3CDTF">2026-01-29T02:21:21Z</dcterms:modified>
</cp:coreProperties>
</file>